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8"/>
  </p:notesMasterIdLst>
  <p:sldIdLst>
    <p:sldId id="336" r:id="rId2"/>
    <p:sldId id="256" r:id="rId3"/>
    <p:sldId id="288" r:id="rId4"/>
    <p:sldId id="337" r:id="rId5"/>
    <p:sldId id="338" r:id="rId6"/>
    <p:sldId id="287" r:id="rId7"/>
    <p:sldId id="308" r:id="rId8"/>
    <p:sldId id="309" r:id="rId9"/>
    <p:sldId id="349" r:id="rId10"/>
    <p:sldId id="340" r:id="rId11"/>
    <p:sldId id="341" r:id="rId12"/>
    <p:sldId id="342" r:id="rId13"/>
    <p:sldId id="343" r:id="rId14"/>
    <p:sldId id="344" r:id="rId15"/>
    <p:sldId id="345" r:id="rId16"/>
    <p:sldId id="266" r:id="rId17"/>
    <p:sldId id="262" r:id="rId18"/>
    <p:sldId id="270" r:id="rId19"/>
    <p:sldId id="264" r:id="rId20"/>
    <p:sldId id="1204" r:id="rId21"/>
    <p:sldId id="1205" r:id="rId22"/>
    <p:sldId id="331" r:id="rId23"/>
    <p:sldId id="271" r:id="rId24"/>
    <p:sldId id="284" r:id="rId25"/>
    <p:sldId id="351" r:id="rId26"/>
    <p:sldId id="350" r:id="rId27"/>
    <p:sldId id="352" r:id="rId28"/>
    <p:sldId id="306" r:id="rId29"/>
    <p:sldId id="291" r:id="rId30"/>
    <p:sldId id="307" r:id="rId31"/>
    <p:sldId id="313" r:id="rId32"/>
    <p:sldId id="356" r:id="rId33"/>
    <p:sldId id="357" r:id="rId34"/>
    <p:sldId id="353" r:id="rId35"/>
    <p:sldId id="278" r:id="rId36"/>
    <p:sldId id="358" r:id="rId37"/>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at Virtue" initials="PV" lastIdx="1" clrIdx="0">
    <p:extLst>
      <p:ext uri="{19B8F6BF-5375-455C-9EA6-DF929625EA0E}">
        <p15:presenceInfo xmlns:p15="http://schemas.microsoft.com/office/powerpoint/2012/main" userId="aff125923c563214"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D600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875" autoAdjust="0"/>
    <p:restoredTop sz="94660"/>
  </p:normalViewPr>
  <p:slideViewPr>
    <p:cSldViewPr snapToGrid="0">
      <p:cViewPr varScale="1">
        <p:scale>
          <a:sx n="122" d="100"/>
          <a:sy n="122" d="100"/>
        </p:scale>
        <p:origin x="132"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commentAuthors" Target="commentAuthor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dirty="0"/>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9BBF5E2F-2EA4-4BED-BDB7-3263066D10D9}" type="datetimeFigureOut">
              <a:rPr lang="en-US" smtClean="0"/>
              <a:t>1/16/2019</a:t>
            </a:fld>
            <a:endParaRPr lang="en-US" dirty="0"/>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dirty="0"/>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dirty="0"/>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061C2587-C0BF-41B9-B0FA-D76263C040D8}" type="slidenum">
              <a:rPr lang="en-US" smtClean="0"/>
              <a:t>‹#›</a:t>
            </a:fld>
            <a:endParaRPr lang="en-US" dirty="0"/>
          </a:p>
        </p:txBody>
      </p:sp>
    </p:spTree>
    <p:extLst>
      <p:ext uri="{BB962C8B-B14F-4D97-AF65-F5344CB8AC3E}">
        <p14:creationId xmlns:p14="http://schemas.microsoft.com/office/powerpoint/2010/main" val="22823418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951F94F5-58D1-42ED-AB38-DD97D2E49478}" type="slidenum">
              <a:rPr lang="en-US" smtClean="0"/>
              <a:pPr>
                <a:defRPr/>
              </a:pPr>
              <a:t>2</a:t>
            </a:fld>
            <a:endParaRPr lang="en-US"/>
          </a:p>
        </p:txBody>
      </p:sp>
    </p:spTree>
    <p:extLst>
      <p:ext uri="{BB962C8B-B14F-4D97-AF65-F5344CB8AC3E}">
        <p14:creationId xmlns:p14="http://schemas.microsoft.com/office/powerpoint/2010/main" val="378522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Top left: Think</a:t>
            </a:r>
            <a:r>
              <a:rPr lang="en-US" baseline="0" dirty="0"/>
              <a:t> like people --- cognitive science, neuroscience</a:t>
            </a:r>
          </a:p>
          <a:p>
            <a:endParaRPr lang="en-US" baseline="0" dirty="0"/>
          </a:p>
          <a:p>
            <a:r>
              <a:rPr lang="en-US" baseline="0" dirty="0"/>
              <a:t>Bottom left: act like people --- actually very early definition, dating back to Alan Turing --- Turing test;  problem to do really well you start focusing on things like don’t answer too quickly what the square root of 1412 is, don’t spell too well,  and make sure you have a favorite movie etc.  So it wasn’t really leading us to build intelligence</a:t>
            </a:r>
          </a:p>
          <a:p>
            <a:endParaRPr lang="en-US" baseline="0" dirty="0"/>
          </a:p>
          <a:p>
            <a:r>
              <a:rPr lang="en-US" baseline="0" dirty="0"/>
              <a:t>Think rationally – long tradition dating back to Aristotle --- but not a winner, because difficult to encode how to think, and in the end it’s not about how you think, it’s about how you end up acting</a:t>
            </a:r>
            <a:endParaRPr lang="en-US" dirty="0"/>
          </a:p>
        </p:txBody>
      </p:sp>
      <p:sp>
        <p:nvSpPr>
          <p:cNvPr id="4" name="Slide Number Placeholder 3"/>
          <p:cNvSpPr>
            <a:spLocks noGrp="1"/>
          </p:cNvSpPr>
          <p:nvPr>
            <p:ph type="sldNum" sz="quarter" idx="10"/>
          </p:nvPr>
        </p:nvSpPr>
        <p:spPr/>
        <p:txBody>
          <a:bodyPr/>
          <a:lstStyle/>
          <a:p>
            <a:pPr>
              <a:defRPr/>
            </a:pPr>
            <a:fld id="{951F94F5-58D1-42ED-AB38-DD97D2E49478}" type="slidenum">
              <a:rPr lang="en-US" smtClean="0"/>
              <a:pPr>
                <a:defRPr/>
              </a:pPr>
              <a:t>25</a:t>
            </a:fld>
            <a:endParaRPr lang="en-US"/>
          </a:p>
        </p:txBody>
      </p:sp>
    </p:spTree>
    <p:extLst>
      <p:ext uri="{BB962C8B-B14F-4D97-AF65-F5344CB8AC3E}">
        <p14:creationId xmlns:p14="http://schemas.microsoft.com/office/powerpoint/2010/main" val="24002159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Top left: Think</a:t>
            </a:r>
            <a:r>
              <a:rPr lang="en-US" baseline="0" dirty="0"/>
              <a:t> like people --- cognitive science, neuroscience</a:t>
            </a:r>
          </a:p>
          <a:p>
            <a:endParaRPr lang="en-US" baseline="0" dirty="0"/>
          </a:p>
          <a:p>
            <a:r>
              <a:rPr lang="en-US" baseline="0" dirty="0"/>
              <a:t>Bottom left: act like people --- actually very early definition, dating back to Alan Turing --- Turing test;  problem to do really well you start focusing on things like don’t answer too quickly what the square root of 1412 is, don’t spell too well,  and make sure you have a favorite movie etc.  So it wasn’t really leading us to build intelligence</a:t>
            </a:r>
          </a:p>
          <a:p>
            <a:endParaRPr lang="en-US" baseline="0" dirty="0"/>
          </a:p>
          <a:p>
            <a:r>
              <a:rPr lang="en-US" baseline="0" dirty="0"/>
              <a:t>Think rationally – long tradition dating back to Aristotle --- but not a winner, because difficult to encode how to think, and in the end it’s not about how you think, it’s about how you end up acting</a:t>
            </a:r>
            <a:endParaRPr lang="en-US" dirty="0"/>
          </a:p>
        </p:txBody>
      </p:sp>
      <p:sp>
        <p:nvSpPr>
          <p:cNvPr id="4" name="Slide Number Placeholder 3"/>
          <p:cNvSpPr>
            <a:spLocks noGrp="1"/>
          </p:cNvSpPr>
          <p:nvPr>
            <p:ph type="sldNum" sz="quarter" idx="10"/>
          </p:nvPr>
        </p:nvSpPr>
        <p:spPr/>
        <p:txBody>
          <a:bodyPr/>
          <a:lstStyle/>
          <a:p>
            <a:pPr>
              <a:defRPr/>
            </a:pPr>
            <a:fld id="{951F94F5-58D1-42ED-AB38-DD97D2E49478}" type="slidenum">
              <a:rPr lang="en-US" smtClean="0"/>
              <a:pPr>
                <a:defRPr/>
              </a:pPr>
              <a:t>26</a:t>
            </a:fld>
            <a:endParaRPr lang="en-US"/>
          </a:p>
        </p:txBody>
      </p:sp>
    </p:spTree>
    <p:extLst>
      <p:ext uri="{BB962C8B-B14F-4D97-AF65-F5344CB8AC3E}">
        <p14:creationId xmlns:p14="http://schemas.microsoft.com/office/powerpoint/2010/main" val="24002159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Top left: Think</a:t>
            </a:r>
            <a:r>
              <a:rPr lang="en-US" baseline="0" dirty="0"/>
              <a:t> like people --- cognitive science, neuroscience</a:t>
            </a:r>
          </a:p>
          <a:p>
            <a:endParaRPr lang="en-US" baseline="0" dirty="0"/>
          </a:p>
          <a:p>
            <a:r>
              <a:rPr lang="en-US" baseline="0" dirty="0"/>
              <a:t>Bottom left: act like people --- actually very early definition, dating back to Alan Turing --- Turing test;  problem to do really well you start focusing on things like don’t answer too quickly what the square root of 1412 is, don’t spell too well,  and make sure you have a favorite movie etc.  So it wasn’t really leading us to build intelligence</a:t>
            </a:r>
          </a:p>
          <a:p>
            <a:endParaRPr lang="en-US" baseline="0" dirty="0"/>
          </a:p>
          <a:p>
            <a:r>
              <a:rPr lang="en-US" baseline="0" dirty="0"/>
              <a:t>Think rationally – long tradition dating back to Aristotle --- but not a winner, because difficult to encode how to think, and in the end it’s not about how you think, it’s about how you end up acting</a:t>
            </a:r>
            <a:endParaRPr lang="en-US" dirty="0"/>
          </a:p>
        </p:txBody>
      </p:sp>
      <p:sp>
        <p:nvSpPr>
          <p:cNvPr id="4" name="Slide Number Placeholder 3"/>
          <p:cNvSpPr>
            <a:spLocks noGrp="1"/>
          </p:cNvSpPr>
          <p:nvPr>
            <p:ph type="sldNum" sz="quarter" idx="10"/>
          </p:nvPr>
        </p:nvSpPr>
        <p:spPr/>
        <p:txBody>
          <a:bodyPr/>
          <a:lstStyle/>
          <a:p>
            <a:pPr>
              <a:defRPr/>
            </a:pPr>
            <a:fld id="{951F94F5-58D1-42ED-AB38-DD97D2E49478}" type="slidenum">
              <a:rPr lang="en-US" smtClean="0"/>
              <a:pPr>
                <a:defRPr/>
              </a:pPr>
              <a:t>27</a:t>
            </a:fld>
            <a:endParaRPr lang="en-US"/>
          </a:p>
        </p:txBody>
      </p:sp>
    </p:spTree>
    <p:extLst>
      <p:ext uri="{BB962C8B-B14F-4D97-AF65-F5344CB8AC3E}">
        <p14:creationId xmlns:p14="http://schemas.microsoft.com/office/powerpoint/2010/main" val="24002159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1"/>
          <p:cNvSpPr>
            <a:spLocks noGrp="1" noRot="1" noChangeAspect="1" noChangeArrowheads="1" noTextEdit="1"/>
          </p:cNvSpPr>
          <p:nvPr>
            <p:ph type="sldImg"/>
          </p:nvPr>
        </p:nvSpPr>
        <p:spPr>
          <a:xfrm>
            <a:off x="2751138" y="531813"/>
            <a:ext cx="4732337" cy="2662237"/>
          </a:xfrm>
          <a:solidFill>
            <a:srgbClr val="FFFFFF"/>
          </a:solidFill>
          <a:ln/>
        </p:spPr>
      </p:sp>
      <p:sp>
        <p:nvSpPr>
          <p:cNvPr id="40963" name="Rectangle 2"/>
          <p:cNvSpPr>
            <a:spLocks noGrp="1" noChangeArrowheads="1"/>
          </p:cNvSpPr>
          <p:nvPr>
            <p:ph type="body" idx="1"/>
          </p:nvPr>
        </p:nvSpPr>
        <p:spPr>
          <a:xfrm>
            <a:off x="1023005" y="3371810"/>
            <a:ext cx="8188606" cy="3195621"/>
          </a:xfrm>
          <a:noFill/>
          <a:ln/>
        </p:spPr>
        <p:txBody>
          <a:bodyPr/>
          <a:lstStyle/>
          <a:p>
            <a:r>
              <a:rPr lang="en-US" sz="1700" dirty="0">
                <a:latin typeface="Lucida Grande" charset="0"/>
                <a:ea typeface="Lucida Grande" charset="0"/>
                <a:cs typeface="Lucida Grande" charset="0"/>
                <a:sym typeface="Lucida Grande" charset="0"/>
              </a:rPr>
              <a:t>Example of utilities.  10 for A, 1 for each Friday with friends</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951F94F5-58D1-42ED-AB38-DD97D2E49478}" type="slidenum">
              <a:rPr lang="en-US" smtClean="0"/>
              <a:pPr>
                <a:defRPr/>
              </a:pPr>
              <a:t>29</a:t>
            </a:fld>
            <a:endParaRPr lang="en-US"/>
          </a:p>
        </p:txBody>
      </p:sp>
    </p:spTree>
    <p:extLst>
      <p:ext uri="{BB962C8B-B14F-4D97-AF65-F5344CB8AC3E}">
        <p14:creationId xmlns:p14="http://schemas.microsoft.com/office/powerpoint/2010/main" val="37726841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951F94F5-58D1-42ED-AB38-DD97D2E49478}" type="slidenum">
              <a:rPr lang="en-US" smtClean="0"/>
              <a:pPr>
                <a:defRPr/>
              </a:pPr>
              <a:t>30</a:t>
            </a:fld>
            <a:endParaRPr lang="en-US"/>
          </a:p>
        </p:txBody>
      </p:sp>
    </p:spTree>
    <p:extLst>
      <p:ext uri="{BB962C8B-B14F-4D97-AF65-F5344CB8AC3E}">
        <p14:creationId xmlns:p14="http://schemas.microsoft.com/office/powerpoint/2010/main" val="33838564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951F94F5-58D1-42ED-AB38-DD97D2E49478}" type="slidenum">
              <a:rPr lang="en-US" smtClean="0"/>
              <a:pPr>
                <a:defRPr/>
              </a:pPr>
              <a:t>31</a:t>
            </a:fld>
            <a:endParaRPr lang="en-US"/>
          </a:p>
        </p:txBody>
      </p:sp>
    </p:spTree>
    <p:extLst>
      <p:ext uri="{BB962C8B-B14F-4D97-AF65-F5344CB8AC3E}">
        <p14:creationId xmlns:p14="http://schemas.microsoft.com/office/powerpoint/2010/main" val="30032925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951F94F5-58D1-42ED-AB38-DD97D2E49478}" type="slidenum">
              <a:rPr lang="en-US" smtClean="0"/>
              <a:pPr>
                <a:defRPr/>
              </a:pPr>
              <a:t>32</a:t>
            </a:fld>
            <a:endParaRPr lang="en-US"/>
          </a:p>
        </p:txBody>
      </p:sp>
    </p:spTree>
    <p:extLst>
      <p:ext uri="{BB962C8B-B14F-4D97-AF65-F5344CB8AC3E}">
        <p14:creationId xmlns:p14="http://schemas.microsoft.com/office/powerpoint/2010/main" val="30032925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951F94F5-58D1-42ED-AB38-DD97D2E49478}" type="slidenum">
              <a:rPr lang="en-US" smtClean="0"/>
              <a:pPr>
                <a:defRPr/>
              </a:pPr>
              <a:t>33</a:t>
            </a:fld>
            <a:endParaRPr lang="en-US"/>
          </a:p>
        </p:txBody>
      </p:sp>
    </p:spTree>
    <p:extLst>
      <p:ext uri="{BB962C8B-B14F-4D97-AF65-F5344CB8AC3E}">
        <p14:creationId xmlns:p14="http://schemas.microsoft.com/office/powerpoint/2010/main" val="30032925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951F94F5-58D1-42ED-AB38-DD97D2E49478}" type="slidenum">
              <a:rPr lang="en-US" smtClean="0"/>
              <a:pPr>
                <a:defRPr/>
              </a:pPr>
              <a:t>34</a:t>
            </a:fld>
            <a:endParaRPr lang="en-US"/>
          </a:p>
        </p:txBody>
      </p:sp>
    </p:spTree>
    <p:extLst>
      <p:ext uri="{BB962C8B-B14F-4D97-AF65-F5344CB8AC3E}">
        <p14:creationId xmlns:p14="http://schemas.microsoft.com/office/powerpoint/2010/main" val="30032925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951F94F5-58D1-42ED-AB38-DD97D2E49478}" type="slidenum">
              <a:rPr lang="en-US" smtClean="0"/>
              <a:pPr>
                <a:defRPr/>
              </a:pPr>
              <a:t>3</a:t>
            </a:fld>
            <a:endParaRPr lang="en-US"/>
          </a:p>
        </p:txBody>
      </p:sp>
    </p:spTree>
    <p:extLst>
      <p:ext uri="{BB962C8B-B14F-4D97-AF65-F5344CB8AC3E}">
        <p14:creationId xmlns:p14="http://schemas.microsoft.com/office/powerpoint/2010/main" val="330084825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Million dollar computer with</a:t>
            </a:r>
            <a:r>
              <a:rPr lang="en-US" baseline="0" dirty="0"/>
              <a:t> less computation than your phone</a:t>
            </a:r>
          </a:p>
          <a:p>
            <a:endParaRPr lang="en-US" baseline="0" dirty="0"/>
          </a:p>
          <a:p>
            <a:r>
              <a:rPr lang="en-US" baseline="0" dirty="0"/>
              <a:t>MT </a:t>
            </a:r>
            <a:r>
              <a:rPr lang="en-US" baseline="0"/>
              <a:t>was </a:t>
            </a:r>
            <a:endParaRPr lang="en-US" dirty="0"/>
          </a:p>
        </p:txBody>
      </p:sp>
      <p:sp>
        <p:nvSpPr>
          <p:cNvPr id="4" name="Slide Number Placeholder 3"/>
          <p:cNvSpPr>
            <a:spLocks noGrp="1"/>
          </p:cNvSpPr>
          <p:nvPr>
            <p:ph type="sldNum" sz="quarter" idx="10"/>
          </p:nvPr>
        </p:nvSpPr>
        <p:spPr/>
        <p:txBody>
          <a:bodyPr/>
          <a:lstStyle/>
          <a:p>
            <a:pPr>
              <a:defRPr/>
            </a:pPr>
            <a:fld id="{951F94F5-58D1-42ED-AB38-DD97D2E49478}" type="slidenum">
              <a:rPr lang="en-US" smtClean="0"/>
              <a:pPr>
                <a:defRPr/>
              </a:pPr>
              <a:t>35</a:t>
            </a:fld>
            <a:endParaRPr lang="en-US"/>
          </a:p>
        </p:txBody>
      </p:sp>
    </p:spTree>
    <p:extLst>
      <p:ext uri="{BB962C8B-B14F-4D97-AF65-F5344CB8AC3E}">
        <p14:creationId xmlns:p14="http://schemas.microsoft.com/office/powerpoint/2010/main" val="37642123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951F94F5-58D1-42ED-AB38-DD97D2E49478}" type="slidenum">
              <a:rPr lang="en-US" smtClean="0"/>
              <a:pPr>
                <a:defRPr/>
              </a:pPr>
              <a:t>36</a:t>
            </a:fld>
            <a:endParaRPr lang="en-US"/>
          </a:p>
        </p:txBody>
      </p:sp>
    </p:spTree>
    <p:extLst>
      <p:ext uri="{BB962C8B-B14F-4D97-AF65-F5344CB8AC3E}">
        <p14:creationId xmlns:p14="http://schemas.microsoft.com/office/powerpoint/2010/main" val="32624307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951F94F5-58D1-42ED-AB38-DD97D2E49478}" type="slidenum">
              <a:rPr lang="en-US" smtClean="0"/>
              <a:pPr>
                <a:defRPr/>
              </a:pPr>
              <a:t>6</a:t>
            </a:fld>
            <a:endParaRPr lang="en-US"/>
          </a:p>
        </p:txBody>
      </p:sp>
    </p:spTree>
    <p:extLst>
      <p:ext uri="{BB962C8B-B14F-4D97-AF65-F5344CB8AC3E}">
        <p14:creationId xmlns:p14="http://schemas.microsoft.com/office/powerpoint/2010/main" val="34189745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951F94F5-58D1-42ED-AB38-DD97D2E49478}" type="slidenum">
              <a:rPr lang="en-US" smtClean="0"/>
              <a:pPr>
                <a:defRPr/>
              </a:pPr>
              <a:t>7</a:t>
            </a:fld>
            <a:endParaRPr lang="en-US"/>
          </a:p>
        </p:txBody>
      </p:sp>
    </p:spTree>
    <p:extLst>
      <p:ext uri="{BB962C8B-B14F-4D97-AF65-F5344CB8AC3E}">
        <p14:creationId xmlns:p14="http://schemas.microsoft.com/office/powerpoint/2010/main" val="8077426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951F94F5-58D1-42ED-AB38-DD97D2E49478}" type="slidenum">
              <a:rPr lang="en-US" smtClean="0"/>
              <a:pPr>
                <a:defRPr/>
              </a:pPr>
              <a:t>8</a:t>
            </a:fld>
            <a:endParaRPr lang="en-US"/>
          </a:p>
        </p:txBody>
      </p:sp>
    </p:spTree>
    <p:extLst>
      <p:ext uri="{BB962C8B-B14F-4D97-AF65-F5344CB8AC3E}">
        <p14:creationId xmlns:p14="http://schemas.microsoft.com/office/powerpoint/2010/main" val="6961462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951F94F5-58D1-42ED-AB38-DD97D2E49478}" type="slidenum">
              <a:rPr lang="en-US" smtClean="0"/>
              <a:pPr>
                <a:defRPr/>
              </a:pPr>
              <a:t>9</a:t>
            </a:fld>
            <a:endParaRPr lang="en-US"/>
          </a:p>
        </p:txBody>
      </p:sp>
    </p:spTree>
    <p:extLst>
      <p:ext uri="{BB962C8B-B14F-4D97-AF65-F5344CB8AC3E}">
        <p14:creationId xmlns:p14="http://schemas.microsoft.com/office/powerpoint/2010/main" val="6961462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951F94F5-58D1-42ED-AB38-DD97D2E49478}" type="slidenum">
              <a:rPr lang="en-US" smtClean="0"/>
              <a:pPr>
                <a:defRPr/>
              </a:pPr>
              <a:t>22</a:t>
            </a:fld>
            <a:endParaRPr lang="en-US"/>
          </a:p>
        </p:txBody>
      </p:sp>
    </p:spTree>
    <p:extLst>
      <p:ext uri="{BB962C8B-B14F-4D97-AF65-F5344CB8AC3E}">
        <p14:creationId xmlns:p14="http://schemas.microsoft.com/office/powerpoint/2010/main" val="16856804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 are these? C3PO,</a:t>
            </a:r>
            <a:r>
              <a:rPr lang="en-US" baseline="0" dirty="0"/>
              <a:t> what does he do?  Essentially </a:t>
            </a:r>
            <a:r>
              <a:rPr lang="en-US" baseline="0" dirty="0" err="1"/>
              <a:t>google</a:t>
            </a:r>
            <a:r>
              <a:rPr lang="en-US" baseline="0" dirty="0"/>
              <a:t> translate, (but with anxiety!)</a:t>
            </a:r>
          </a:p>
          <a:p>
            <a:r>
              <a:rPr lang="en-US" baseline="0" dirty="0"/>
              <a:t>Little guy? R2D2 – what does he do, yeah, not so sure</a:t>
            </a:r>
          </a:p>
          <a:p>
            <a:endParaRPr lang="en-US" baseline="0" dirty="0"/>
          </a:p>
          <a:p>
            <a:r>
              <a:rPr lang="en-US" baseline="0" dirty="0"/>
              <a:t>Things got darker: machines come back from the future – to kill us!</a:t>
            </a:r>
          </a:p>
          <a:p>
            <a:endParaRPr lang="en-US" baseline="0" dirty="0"/>
          </a:p>
          <a:p>
            <a:r>
              <a:rPr lang="en-US" baseline="0" dirty="0"/>
              <a:t>90’s : software is scary</a:t>
            </a:r>
          </a:p>
          <a:p>
            <a:endParaRPr lang="en-US" baseline="0" dirty="0"/>
          </a:p>
          <a:p>
            <a:r>
              <a:rPr lang="en-US" baseline="0" dirty="0"/>
              <a:t>Basic fear about what technology might do ?</a:t>
            </a:r>
          </a:p>
          <a:p>
            <a:endParaRPr lang="en-US" baseline="0" dirty="0"/>
          </a:p>
          <a:p>
            <a:r>
              <a:rPr lang="en-US" baseline="0" dirty="0"/>
              <a:t>What if we can’t even tell technology apart from ourselves?</a:t>
            </a:r>
          </a:p>
          <a:p>
            <a:endParaRPr lang="en-US" baseline="0" dirty="0"/>
          </a:p>
          <a:p>
            <a:r>
              <a:rPr lang="en-US" baseline="0" dirty="0"/>
              <a:t>OR maybe it’ll look really different and snarky</a:t>
            </a:r>
          </a:p>
          <a:p>
            <a:endParaRPr lang="en-US" baseline="0" dirty="0"/>
          </a:p>
          <a:p>
            <a:r>
              <a:rPr lang="en-US" baseline="0" dirty="0"/>
              <a:t>Some exceptions like wall-E, positive view of technology (but maybe not of us humans!)</a:t>
            </a:r>
          </a:p>
          <a:p>
            <a:endParaRPr lang="en-US" baseline="0" dirty="0"/>
          </a:p>
          <a:p>
            <a:r>
              <a:rPr lang="en-US" baseline="0" dirty="0"/>
              <a:t>But mostly a worry</a:t>
            </a:r>
          </a:p>
          <a:p>
            <a:endParaRPr lang="en-US" baseline="0" dirty="0"/>
          </a:p>
          <a:p>
            <a:endParaRPr lang="en-US" baseline="0" dirty="0"/>
          </a:p>
          <a:p>
            <a:r>
              <a:rPr lang="en-US" baseline="0" dirty="0"/>
              <a:t>[not very worried myself, at least at present]</a:t>
            </a:r>
            <a:endParaRPr lang="en-US" dirty="0"/>
          </a:p>
        </p:txBody>
      </p:sp>
      <p:sp>
        <p:nvSpPr>
          <p:cNvPr id="4" name="Slide Number Placeholder 3"/>
          <p:cNvSpPr>
            <a:spLocks noGrp="1"/>
          </p:cNvSpPr>
          <p:nvPr>
            <p:ph type="sldNum" sz="quarter" idx="10"/>
          </p:nvPr>
        </p:nvSpPr>
        <p:spPr/>
        <p:txBody>
          <a:bodyPr/>
          <a:lstStyle/>
          <a:p>
            <a:pPr>
              <a:defRPr/>
            </a:pPr>
            <a:fld id="{951F94F5-58D1-42ED-AB38-DD97D2E49478}" type="slidenum">
              <a:rPr lang="en-US" smtClean="0"/>
              <a:pPr>
                <a:defRPr/>
              </a:pPr>
              <a:t>23</a:t>
            </a:fld>
            <a:endParaRPr lang="en-US"/>
          </a:p>
        </p:txBody>
      </p:sp>
    </p:spTree>
    <p:extLst>
      <p:ext uri="{BB962C8B-B14F-4D97-AF65-F5344CB8AC3E}">
        <p14:creationId xmlns:p14="http://schemas.microsoft.com/office/powerpoint/2010/main" val="27710330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Top left: Think</a:t>
            </a:r>
            <a:r>
              <a:rPr lang="en-US" baseline="0" dirty="0"/>
              <a:t> like people --- cognitive science, neuroscience</a:t>
            </a:r>
          </a:p>
          <a:p>
            <a:endParaRPr lang="en-US" baseline="0" dirty="0"/>
          </a:p>
          <a:p>
            <a:r>
              <a:rPr lang="en-US" baseline="0" dirty="0"/>
              <a:t>Bottom left: act like people --- actually very early definition, dating back to Alan Turing --- Turing test;  problem to do really well you start focusing on things like don’t answer too quickly what the square root of 1412 is, don’t spell too well,  and make sure you have a favorite movie etc.  So it wasn’t really leading us to build intelligence</a:t>
            </a:r>
          </a:p>
          <a:p>
            <a:endParaRPr lang="en-US" baseline="0" dirty="0"/>
          </a:p>
          <a:p>
            <a:r>
              <a:rPr lang="en-US" baseline="0" dirty="0"/>
              <a:t>Think rationally – long tradition dating back to Aristotle --- but not a winner, because difficult to encode how to think, and in the end it’s not about how you think, it’s about how you end up acting</a:t>
            </a:r>
            <a:endParaRPr lang="en-US" dirty="0"/>
          </a:p>
        </p:txBody>
      </p:sp>
      <p:sp>
        <p:nvSpPr>
          <p:cNvPr id="4" name="Slide Number Placeholder 3"/>
          <p:cNvSpPr>
            <a:spLocks noGrp="1"/>
          </p:cNvSpPr>
          <p:nvPr>
            <p:ph type="sldNum" sz="quarter" idx="10"/>
          </p:nvPr>
        </p:nvSpPr>
        <p:spPr/>
        <p:txBody>
          <a:bodyPr/>
          <a:lstStyle/>
          <a:p>
            <a:pPr>
              <a:defRPr/>
            </a:pPr>
            <a:fld id="{951F94F5-58D1-42ED-AB38-DD97D2E49478}" type="slidenum">
              <a:rPr lang="en-US" smtClean="0"/>
              <a:pPr>
                <a:defRPr/>
              </a:pPr>
              <a:t>24</a:t>
            </a:fld>
            <a:endParaRPr lang="en-US"/>
          </a:p>
        </p:txBody>
      </p:sp>
    </p:spTree>
    <p:extLst>
      <p:ext uri="{BB962C8B-B14F-4D97-AF65-F5344CB8AC3E}">
        <p14:creationId xmlns:p14="http://schemas.microsoft.com/office/powerpoint/2010/main" val="24002159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CBC037-32FA-4360-ABE3-07627B2BC31D}"/>
              </a:ext>
            </a:extLst>
          </p:cNvPr>
          <p:cNvSpPr>
            <a:spLocks noGrp="1"/>
          </p:cNvSpPr>
          <p:nvPr>
            <p:ph type="ctrTitle"/>
          </p:nvPr>
        </p:nvSpPr>
        <p:spPr>
          <a:xfrm>
            <a:off x="1524000" y="1122363"/>
            <a:ext cx="9144000" cy="2387600"/>
          </a:xfrm>
          <a:prstGeom prst="rect">
            <a:avLst/>
          </a:prstGeom>
        </p:spPr>
        <p:txBody>
          <a:bodyPr anchor="b">
            <a:normAutofit/>
          </a:bodyPr>
          <a:lstStyle>
            <a:lvl1pPr algn="ctr">
              <a:defRPr sz="5400"/>
            </a:lvl1pPr>
          </a:lstStyle>
          <a:p>
            <a:r>
              <a:rPr lang="en-US"/>
              <a:t>Click to edit Master title style</a:t>
            </a:r>
          </a:p>
        </p:txBody>
      </p:sp>
      <p:sp>
        <p:nvSpPr>
          <p:cNvPr id="3" name="Subtitle 2">
            <a:extLst>
              <a:ext uri="{FF2B5EF4-FFF2-40B4-BE49-F238E27FC236}">
                <a16:creationId xmlns:a16="http://schemas.microsoft.com/office/drawing/2014/main" id="{0D505A9D-A4AF-4C69-803F-B3FD8FE7AA0D}"/>
              </a:ext>
            </a:extLst>
          </p:cNvPr>
          <p:cNvSpPr>
            <a:spLocks noGrp="1"/>
          </p:cNvSpPr>
          <p:nvPr>
            <p:ph type="subTitle" idx="1"/>
          </p:nvPr>
        </p:nvSpPr>
        <p:spPr>
          <a:xfrm>
            <a:off x="1524000" y="3602038"/>
            <a:ext cx="9144000" cy="1655762"/>
          </a:xfrm>
          <a:prstGeom prst="rect">
            <a:avLst/>
          </a:prstGeom>
        </p:spPr>
        <p:txBody>
          <a:bodyPr>
            <a:normAutofit/>
          </a:bodyPr>
          <a:lstStyle>
            <a:lvl1pPr marL="0" indent="0" algn="ctr">
              <a:buNone/>
              <a:defRPr sz="3200">
                <a:solidFill>
                  <a:schemeClr val="accent1">
                    <a:lumMod val="7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4763624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04AEEE-3587-4C7D-BAA3-0C3E401F313A}"/>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98654F2-609F-41BE-BF94-9566C0BCC8F1}"/>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9FEAD64-81FE-45C7-87BE-C99041D876D2}"/>
              </a:ext>
            </a:extLst>
          </p:cNvPr>
          <p:cNvSpPr>
            <a:spLocks noGrp="1"/>
          </p:cNvSpPr>
          <p:nvPr>
            <p:ph type="dt" sz="half" idx="10"/>
          </p:nvPr>
        </p:nvSpPr>
        <p:spPr>
          <a:xfrm>
            <a:off x="838200" y="6356350"/>
            <a:ext cx="2743200" cy="365125"/>
          </a:xfrm>
          <a:prstGeom prst="rect">
            <a:avLst/>
          </a:prstGeom>
        </p:spPr>
        <p:txBody>
          <a:bodyPr/>
          <a:lstStyle/>
          <a:p>
            <a:fld id="{FEC3EB89-3411-4E32-9B86-664EF2A4EA09}" type="datetimeFigureOut">
              <a:rPr lang="en-US" smtClean="0"/>
              <a:t>1/16/2019</a:t>
            </a:fld>
            <a:endParaRPr lang="en-US" dirty="0"/>
          </a:p>
        </p:txBody>
      </p:sp>
      <p:sp>
        <p:nvSpPr>
          <p:cNvPr id="5" name="Footer Placeholder 4">
            <a:extLst>
              <a:ext uri="{FF2B5EF4-FFF2-40B4-BE49-F238E27FC236}">
                <a16:creationId xmlns:a16="http://schemas.microsoft.com/office/drawing/2014/main" id="{3DC9082A-2241-44ED-B9AD-9750B21A6885}"/>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6" name="Slide Number Placeholder 5">
            <a:extLst>
              <a:ext uri="{FF2B5EF4-FFF2-40B4-BE49-F238E27FC236}">
                <a16:creationId xmlns:a16="http://schemas.microsoft.com/office/drawing/2014/main" id="{8D710290-45AC-4A7C-9A77-667E4B9CF220}"/>
              </a:ext>
            </a:extLst>
          </p:cNvPr>
          <p:cNvSpPr>
            <a:spLocks noGrp="1"/>
          </p:cNvSpPr>
          <p:nvPr>
            <p:ph type="sldNum" sz="quarter" idx="12"/>
          </p:nvPr>
        </p:nvSpPr>
        <p:spPr>
          <a:xfrm>
            <a:off x="8610600" y="6356350"/>
            <a:ext cx="2743200" cy="365125"/>
          </a:xfrm>
          <a:prstGeom prst="rect">
            <a:avLst/>
          </a:prstGeom>
        </p:spPr>
        <p:txBody>
          <a:bodyPr/>
          <a:lstStyle/>
          <a:p>
            <a:fld id="{4E5DC575-B3DA-4894-AC1D-D96F1860F14D}" type="slidenum">
              <a:rPr lang="en-US" smtClean="0"/>
              <a:t>‹#›</a:t>
            </a:fld>
            <a:endParaRPr lang="en-US" dirty="0"/>
          </a:p>
        </p:txBody>
      </p:sp>
    </p:spTree>
    <p:extLst>
      <p:ext uri="{BB962C8B-B14F-4D97-AF65-F5344CB8AC3E}">
        <p14:creationId xmlns:p14="http://schemas.microsoft.com/office/powerpoint/2010/main" val="29767423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D5DDBF4-DC75-4000-B4CD-4560FF8BCA5D}"/>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438E350-8C93-428E-9B85-FE7F21988F2E}"/>
              </a:ext>
            </a:extLst>
          </p:cNvPr>
          <p:cNvSpPr>
            <a:spLocks noGrp="1"/>
          </p:cNvSpPr>
          <p:nvPr>
            <p:ph type="body" orient="vert" idx="1"/>
          </p:nvPr>
        </p:nvSpPr>
        <p:spPr>
          <a:xfrm>
            <a:off x="838200" y="365125"/>
            <a:ext cx="7734300" cy="5811838"/>
          </a:xfrm>
          <a:prstGeom prst="rect">
            <a:avLst/>
          </a:prstGeo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DB2166D-1728-4813-9139-87CA01351A24}"/>
              </a:ext>
            </a:extLst>
          </p:cNvPr>
          <p:cNvSpPr>
            <a:spLocks noGrp="1"/>
          </p:cNvSpPr>
          <p:nvPr>
            <p:ph type="dt" sz="half" idx="10"/>
          </p:nvPr>
        </p:nvSpPr>
        <p:spPr>
          <a:xfrm>
            <a:off x="838200" y="6356350"/>
            <a:ext cx="2743200" cy="365125"/>
          </a:xfrm>
          <a:prstGeom prst="rect">
            <a:avLst/>
          </a:prstGeom>
        </p:spPr>
        <p:txBody>
          <a:bodyPr/>
          <a:lstStyle/>
          <a:p>
            <a:fld id="{FEC3EB89-3411-4E32-9B86-664EF2A4EA09}" type="datetimeFigureOut">
              <a:rPr lang="en-US" smtClean="0"/>
              <a:t>1/16/2019</a:t>
            </a:fld>
            <a:endParaRPr lang="en-US" dirty="0"/>
          </a:p>
        </p:txBody>
      </p:sp>
      <p:sp>
        <p:nvSpPr>
          <p:cNvPr id="5" name="Footer Placeholder 4">
            <a:extLst>
              <a:ext uri="{FF2B5EF4-FFF2-40B4-BE49-F238E27FC236}">
                <a16:creationId xmlns:a16="http://schemas.microsoft.com/office/drawing/2014/main" id="{0DF9C6B2-CD29-4F7A-8C8F-E7523A74F37C}"/>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6" name="Slide Number Placeholder 5">
            <a:extLst>
              <a:ext uri="{FF2B5EF4-FFF2-40B4-BE49-F238E27FC236}">
                <a16:creationId xmlns:a16="http://schemas.microsoft.com/office/drawing/2014/main" id="{B34A101A-1A5F-4B8A-B35C-38FD5CC03737}"/>
              </a:ext>
            </a:extLst>
          </p:cNvPr>
          <p:cNvSpPr>
            <a:spLocks noGrp="1"/>
          </p:cNvSpPr>
          <p:nvPr>
            <p:ph type="sldNum" sz="quarter" idx="12"/>
          </p:nvPr>
        </p:nvSpPr>
        <p:spPr>
          <a:xfrm>
            <a:off x="8610600" y="6356350"/>
            <a:ext cx="2743200" cy="365125"/>
          </a:xfrm>
          <a:prstGeom prst="rect">
            <a:avLst/>
          </a:prstGeom>
        </p:spPr>
        <p:txBody>
          <a:bodyPr/>
          <a:lstStyle/>
          <a:p>
            <a:fld id="{4E5DC575-B3DA-4894-AC1D-D96F1860F14D}" type="slidenum">
              <a:rPr lang="en-US" smtClean="0"/>
              <a:t>‹#›</a:t>
            </a:fld>
            <a:endParaRPr lang="en-US" dirty="0"/>
          </a:p>
        </p:txBody>
      </p:sp>
    </p:spTree>
    <p:extLst>
      <p:ext uri="{BB962C8B-B14F-4D97-AF65-F5344CB8AC3E}">
        <p14:creationId xmlns:p14="http://schemas.microsoft.com/office/powerpoint/2010/main" val="18388036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15EC7-C509-45E9-A595-C7C08F5047E6}"/>
              </a:ext>
            </a:extLst>
          </p:cNvPr>
          <p:cNvSpPr>
            <a:spLocks noGrp="1"/>
          </p:cNvSpPr>
          <p:nvPr>
            <p:ph type="title"/>
          </p:nvPr>
        </p:nvSpPr>
        <p:spPr>
          <a:xfrm>
            <a:off x="552099" y="367131"/>
            <a:ext cx="10515600" cy="627812"/>
          </a:xfrm>
          <a:prstGeom prst="rect">
            <a:avLst/>
          </a:prstGeom>
        </p:spPr>
        <p:txBody>
          <a:bodyPr>
            <a:no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3CB61D1F-B34A-4BF8-908F-7A236993989F}"/>
              </a:ext>
            </a:extLst>
          </p:cNvPr>
          <p:cNvSpPr>
            <a:spLocks noGrp="1"/>
          </p:cNvSpPr>
          <p:nvPr>
            <p:ph idx="1"/>
          </p:nvPr>
        </p:nvSpPr>
        <p:spPr>
          <a:xfrm>
            <a:off x="552099" y="1113178"/>
            <a:ext cx="10515600" cy="2039539"/>
          </a:xfrm>
          <a:prstGeom prst="rect">
            <a:avLst/>
          </a:prstGeom>
        </p:spPr>
        <p:txBody>
          <a:bodyPr/>
          <a:lstStyle>
            <a:lvl1pPr marL="0" indent="0">
              <a:buFont typeface="Wingdings" panose="05000000000000000000" pitchFamily="2" charset="2"/>
              <a:buNone/>
              <a:defRPr>
                <a:solidFill>
                  <a:schemeClr val="accent1">
                    <a:lumMod val="75000"/>
                  </a:schemeClr>
                </a:solidFill>
              </a:defRPr>
            </a:lvl1pPr>
            <a:lvl2pPr marL="230188" indent="-230188">
              <a:buFont typeface="Wingdings" panose="05000000000000000000" pitchFamily="2" charset="2"/>
              <a:buChar char="§"/>
              <a:defRPr/>
            </a:lvl2pPr>
            <a:lvl3pPr marL="460375" indent="-230188">
              <a:buFont typeface="Wingdings" panose="05000000000000000000" pitchFamily="2" charset="2"/>
              <a:buChar char="§"/>
              <a:defRPr/>
            </a:lvl3pPr>
            <a:lvl4pPr marL="684213" indent="-223838">
              <a:buFont typeface="Wingdings" panose="05000000000000000000" pitchFamily="2" charset="2"/>
              <a:buChar char="§"/>
              <a:defRPr/>
            </a:lvl4pPr>
            <a:lvl5pPr marL="914400" indent="-228600">
              <a:buFont typeface="Wingdings" panose="05000000000000000000" pitchFamily="2" charset="2"/>
              <a:buChar cha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Slide Number Placeholder 5">
            <a:extLst>
              <a:ext uri="{FF2B5EF4-FFF2-40B4-BE49-F238E27FC236}">
                <a16:creationId xmlns:a16="http://schemas.microsoft.com/office/drawing/2014/main" id="{16F6A89D-691A-4F7C-98F1-F0C593DCAC4F}"/>
              </a:ext>
            </a:extLst>
          </p:cNvPr>
          <p:cNvSpPr>
            <a:spLocks noGrp="1"/>
          </p:cNvSpPr>
          <p:nvPr>
            <p:ph type="sldNum" sz="quarter" idx="4"/>
          </p:nvPr>
        </p:nvSpPr>
        <p:spPr>
          <a:xfrm>
            <a:off x="9096837" y="6362388"/>
            <a:ext cx="2743200" cy="365125"/>
          </a:xfrm>
          <a:prstGeom prst="rect">
            <a:avLst/>
          </a:prstGeom>
        </p:spPr>
        <p:txBody>
          <a:bodyPr/>
          <a:lstStyle>
            <a:lvl1pPr algn="r">
              <a:defRPr/>
            </a:lvl1pPr>
          </a:lstStyle>
          <a:p>
            <a:fld id="{4E5DC575-B3DA-4894-AC1D-D96F1860F14D}" type="slidenum">
              <a:rPr lang="en-US" smtClean="0"/>
              <a:pPr/>
              <a:t>‹#›</a:t>
            </a:fld>
            <a:endParaRPr lang="en-US" dirty="0"/>
          </a:p>
        </p:txBody>
      </p:sp>
    </p:spTree>
    <p:extLst>
      <p:ext uri="{BB962C8B-B14F-4D97-AF65-F5344CB8AC3E}">
        <p14:creationId xmlns:p14="http://schemas.microsoft.com/office/powerpoint/2010/main" val="14297559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48BDF3-C675-4FE4-A910-AC4D9638641C}"/>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C1E326A-32E2-4FAA-B286-2C7318FA9953}"/>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EE11D807-F2AA-4847-A712-DB46B5082E5B}"/>
              </a:ext>
            </a:extLst>
          </p:cNvPr>
          <p:cNvSpPr>
            <a:spLocks noGrp="1"/>
          </p:cNvSpPr>
          <p:nvPr>
            <p:ph type="dt" sz="half" idx="10"/>
          </p:nvPr>
        </p:nvSpPr>
        <p:spPr>
          <a:xfrm>
            <a:off x="838200" y="6356350"/>
            <a:ext cx="2743200" cy="365125"/>
          </a:xfrm>
          <a:prstGeom prst="rect">
            <a:avLst/>
          </a:prstGeom>
        </p:spPr>
        <p:txBody>
          <a:bodyPr/>
          <a:lstStyle/>
          <a:p>
            <a:fld id="{FEC3EB89-3411-4E32-9B86-664EF2A4EA09}" type="datetimeFigureOut">
              <a:rPr lang="en-US" smtClean="0"/>
              <a:t>1/16/2019</a:t>
            </a:fld>
            <a:endParaRPr lang="en-US" dirty="0"/>
          </a:p>
        </p:txBody>
      </p:sp>
      <p:sp>
        <p:nvSpPr>
          <p:cNvPr id="5" name="Footer Placeholder 4">
            <a:extLst>
              <a:ext uri="{FF2B5EF4-FFF2-40B4-BE49-F238E27FC236}">
                <a16:creationId xmlns:a16="http://schemas.microsoft.com/office/drawing/2014/main" id="{3918B119-C720-495E-B60C-22CBB6586E5D}"/>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6" name="Slide Number Placeholder 5">
            <a:extLst>
              <a:ext uri="{FF2B5EF4-FFF2-40B4-BE49-F238E27FC236}">
                <a16:creationId xmlns:a16="http://schemas.microsoft.com/office/drawing/2014/main" id="{8FE2A286-1540-4D00-A534-703021A3BD42}"/>
              </a:ext>
            </a:extLst>
          </p:cNvPr>
          <p:cNvSpPr>
            <a:spLocks noGrp="1"/>
          </p:cNvSpPr>
          <p:nvPr>
            <p:ph type="sldNum" sz="quarter" idx="12"/>
          </p:nvPr>
        </p:nvSpPr>
        <p:spPr>
          <a:xfrm>
            <a:off x="8610600" y="6356350"/>
            <a:ext cx="2743200" cy="365125"/>
          </a:xfrm>
          <a:prstGeom prst="rect">
            <a:avLst/>
          </a:prstGeom>
        </p:spPr>
        <p:txBody>
          <a:bodyPr/>
          <a:lstStyle/>
          <a:p>
            <a:fld id="{4E5DC575-B3DA-4894-AC1D-D96F1860F14D}" type="slidenum">
              <a:rPr lang="en-US" smtClean="0"/>
              <a:t>‹#›</a:t>
            </a:fld>
            <a:endParaRPr lang="en-US" dirty="0"/>
          </a:p>
        </p:txBody>
      </p:sp>
    </p:spTree>
    <p:extLst>
      <p:ext uri="{BB962C8B-B14F-4D97-AF65-F5344CB8AC3E}">
        <p14:creationId xmlns:p14="http://schemas.microsoft.com/office/powerpoint/2010/main" val="29568343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D5E853-5CAF-42AD-AB47-7F5A49B7B50A}"/>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B10D8E34-F3E7-4F97-A3DF-30EEE989C0C5}"/>
              </a:ext>
            </a:extLst>
          </p:cNvPr>
          <p:cNvSpPr>
            <a:spLocks noGrp="1"/>
          </p:cNvSpPr>
          <p:nvPr>
            <p:ph sz="half" idx="1"/>
          </p:nvPr>
        </p:nvSpPr>
        <p:spPr>
          <a:xfrm>
            <a:off x="838200" y="1825625"/>
            <a:ext cx="5181600" cy="4351338"/>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C8AB9D5-42F1-4DA5-90B3-823D47216A6D}"/>
              </a:ext>
            </a:extLst>
          </p:cNvPr>
          <p:cNvSpPr>
            <a:spLocks noGrp="1"/>
          </p:cNvSpPr>
          <p:nvPr>
            <p:ph sz="half" idx="2"/>
          </p:nvPr>
        </p:nvSpPr>
        <p:spPr>
          <a:xfrm>
            <a:off x="6172200" y="1825625"/>
            <a:ext cx="5181600" cy="4351338"/>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A876C05-7108-4656-9F43-674919BEE9BD}"/>
              </a:ext>
            </a:extLst>
          </p:cNvPr>
          <p:cNvSpPr>
            <a:spLocks noGrp="1"/>
          </p:cNvSpPr>
          <p:nvPr>
            <p:ph type="dt" sz="half" idx="10"/>
          </p:nvPr>
        </p:nvSpPr>
        <p:spPr>
          <a:xfrm>
            <a:off x="838200" y="6356350"/>
            <a:ext cx="2743200" cy="365125"/>
          </a:xfrm>
          <a:prstGeom prst="rect">
            <a:avLst/>
          </a:prstGeom>
        </p:spPr>
        <p:txBody>
          <a:bodyPr/>
          <a:lstStyle/>
          <a:p>
            <a:fld id="{FEC3EB89-3411-4E32-9B86-664EF2A4EA09}" type="datetimeFigureOut">
              <a:rPr lang="en-US" smtClean="0"/>
              <a:t>1/16/2019</a:t>
            </a:fld>
            <a:endParaRPr lang="en-US" dirty="0"/>
          </a:p>
        </p:txBody>
      </p:sp>
      <p:sp>
        <p:nvSpPr>
          <p:cNvPr id="6" name="Footer Placeholder 5">
            <a:extLst>
              <a:ext uri="{FF2B5EF4-FFF2-40B4-BE49-F238E27FC236}">
                <a16:creationId xmlns:a16="http://schemas.microsoft.com/office/drawing/2014/main" id="{A057A914-9DAA-4AE9-A76A-42447258A5E5}"/>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7" name="Slide Number Placeholder 6">
            <a:extLst>
              <a:ext uri="{FF2B5EF4-FFF2-40B4-BE49-F238E27FC236}">
                <a16:creationId xmlns:a16="http://schemas.microsoft.com/office/drawing/2014/main" id="{E3C0452A-1F51-42B5-8497-BB68481ED6FA}"/>
              </a:ext>
            </a:extLst>
          </p:cNvPr>
          <p:cNvSpPr>
            <a:spLocks noGrp="1"/>
          </p:cNvSpPr>
          <p:nvPr>
            <p:ph type="sldNum" sz="quarter" idx="12"/>
          </p:nvPr>
        </p:nvSpPr>
        <p:spPr>
          <a:xfrm>
            <a:off x="8610600" y="6356350"/>
            <a:ext cx="2743200" cy="365125"/>
          </a:xfrm>
          <a:prstGeom prst="rect">
            <a:avLst/>
          </a:prstGeom>
        </p:spPr>
        <p:txBody>
          <a:bodyPr/>
          <a:lstStyle/>
          <a:p>
            <a:fld id="{4E5DC575-B3DA-4894-AC1D-D96F1860F14D}" type="slidenum">
              <a:rPr lang="en-US" smtClean="0"/>
              <a:t>‹#›</a:t>
            </a:fld>
            <a:endParaRPr lang="en-US" dirty="0"/>
          </a:p>
        </p:txBody>
      </p:sp>
    </p:spTree>
    <p:extLst>
      <p:ext uri="{BB962C8B-B14F-4D97-AF65-F5344CB8AC3E}">
        <p14:creationId xmlns:p14="http://schemas.microsoft.com/office/powerpoint/2010/main" val="16420135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C8A46B-388C-4D77-BE61-52E7B1C9138A}"/>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5F6ECDA0-3BD6-450B-8B96-C3684DC87563}"/>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D7D6CCF2-765D-4D39-83E7-42743CE9E796}"/>
              </a:ext>
            </a:extLst>
          </p:cNvPr>
          <p:cNvSpPr>
            <a:spLocks noGrp="1"/>
          </p:cNvSpPr>
          <p:nvPr>
            <p:ph sz="half" idx="2"/>
          </p:nvPr>
        </p:nvSpPr>
        <p:spPr>
          <a:xfrm>
            <a:off x="839788" y="2505075"/>
            <a:ext cx="5157787" cy="3684588"/>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9ECD599-93B8-46A3-9EF0-230980A89B13}"/>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FAD0E1B5-5F66-4EE8-9EE1-86A03BA8AD5D}"/>
              </a:ext>
            </a:extLst>
          </p:cNvPr>
          <p:cNvSpPr>
            <a:spLocks noGrp="1"/>
          </p:cNvSpPr>
          <p:nvPr>
            <p:ph sz="quarter" idx="4"/>
          </p:nvPr>
        </p:nvSpPr>
        <p:spPr>
          <a:xfrm>
            <a:off x="6172200" y="2505075"/>
            <a:ext cx="5183188" cy="3684588"/>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C4E6235-3EAC-4DFF-9A14-1ADA715CC2A0}"/>
              </a:ext>
            </a:extLst>
          </p:cNvPr>
          <p:cNvSpPr>
            <a:spLocks noGrp="1"/>
          </p:cNvSpPr>
          <p:nvPr>
            <p:ph type="dt" sz="half" idx="10"/>
          </p:nvPr>
        </p:nvSpPr>
        <p:spPr>
          <a:xfrm>
            <a:off x="838200" y="6356350"/>
            <a:ext cx="2743200" cy="365125"/>
          </a:xfrm>
          <a:prstGeom prst="rect">
            <a:avLst/>
          </a:prstGeom>
        </p:spPr>
        <p:txBody>
          <a:bodyPr/>
          <a:lstStyle/>
          <a:p>
            <a:fld id="{FEC3EB89-3411-4E32-9B86-664EF2A4EA09}" type="datetimeFigureOut">
              <a:rPr lang="en-US" smtClean="0"/>
              <a:t>1/16/2019</a:t>
            </a:fld>
            <a:endParaRPr lang="en-US" dirty="0"/>
          </a:p>
        </p:txBody>
      </p:sp>
      <p:sp>
        <p:nvSpPr>
          <p:cNvPr id="8" name="Footer Placeholder 7">
            <a:extLst>
              <a:ext uri="{FF2B5EF4-FFF2-40B4-BE49-F238E27FC236}">
                <a16:creationId xmlns:a16="http://schemas.microsoft.com/office/drawing/2014/main" id="{0132BF57-DA9A-4492-A076-AB71F5BE90B8}"/>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9" name="Slide Number Placeholder 8">
            <a:extLst>
              <a:ext uri="{FF2B5EF4-FFF2-40B4-BE49-F238E27FC236}">
                <a16:creationId xmlns:a16="http://schemas.microsoft.com/office/drawing/2014/main" id="{9BB5FCD9-5D4E-4E57-9402-7599F98853C9}"/>
              </a:ext>
            </a:extLst>
          </p:cNvPr>
          <p:cNvSpPr>
            <a:spLocks noGrp="1"/>
          </p:cNvSpPr>
          <p:nvPr>
            <p:ph type="sldNum" sz="quarter" idx="12"/>
          </p:nvPr>
        </p:nvSpPr>
        <p:spPr>
          <a:xfrm>
            <a:off x="8610600" y="6356350"/>
            <a:ext cx="2743200" cy="365125"/>
          </a:xfrm>
          <a:prstGeom prst="rect">
            <a:avLst/>
          </a:prstGeom>
        </p:spPr>
        <p:txBody>
          <a:bodyPr/>
          <a:lstStyle/>
          <a:p>
            <a:fld id="{4E5DC575-B3DA-4894-AC1D-D96F1860F14D}" type="slidenum">
              <a:rPr lang="en-US" smtClean="0"/>
              <a:t>‹#›</a:t>
            </a:fld>
            <a:endParaRPr lang="en-US" dirty="0"/>
          </a:p>
        </p:txBody>
      </p:sp>
    </p:spTree>
    <p:extLst>
      <p:ext uri="{BB962C8B-B14F-4D97-AF65-F5344CB8AC3E}">
        <p14:creationId xmlns:p14="http://schemas.microsoft.com/office/powerpoint/2010/main" val="34726367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300DDE-4BCF-4525-91BE-72A54FC8C28F}"/>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E9F6FE61-20C8-49B5-BF10-C0DCB24C6750}"/>
              </a:ext>
            </a:extLst>
          </p:cNvPr>
          <p:cNvSpPr>
            <a:spLocks noGrp="1"/>
          </p:cNvSpPr>
          <p:nvPr>
            <p:ph type="dt" sz="half" idx="10"/>
          </p:nvPr>
        </p:nvSpPr>
        <p:spPr>
          <a:xfrm>
            <a:off x="838200" y="6356350"/>
            <a:ext cx="2743200" cy="365125"/>
          </a:xfrm>
          <a:prstGeom prst="rect">
            <a:avLst/>
          </a:prstGeom>
        </p:spPr>
        <p:txBody>
          <a:bodyPr/>
          <a:lstStyle/>
          <a:p>
            <a:fld id="{FEC3EB89-3411-4E32-9B86-664EF2A4EA09}" type="datetimeFigureOut">
              <a:rPr lang="en-US" smtClean="0"/>
              <a:t>1/16/2019</a:t>
            </a:fld>
            <a:endParaRPr lang="en-US" dirty="0"/>
          </a:p>
        </p:txBody>
      </p:sp>
      <p:sp>
        <p:nvSpPr>
          <p:cNvPr id="4" name="Footer Placeholder 3">
            <a:extLst>
              <a:ext uri="{FF2B5EF4-FFF2-40B4-BE49-F238E27FC236}">
                <a16:creationId xmlns:a16="http://schemas.microsoft.com/office/drawing/2014/main" id="{36D4D872-320C-4D19-B900-0E59609A4287}"/>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5" name="Slide Number Placeholder 4">
            <a:extLst>
              <a:ext uri="{FF2B5EF4-FFF2-40B4-BE49-F238E27FC236}">
                <a16:creationId xmlns:a16="http://schemas.microsoft.com/office/drawing/2014/main" id="{7C0B071D-2650-40F5-8B1E-46DF9DB8D898}"/>
              </a:ext>
            </a:extLst>
          </p:cNvPr>
          <p:cNvSpPr>
            <a:spLocks noGrp="1"/>
          </p:cNvSpPr>
          <p:nvPr>
            <p:ph type="sldNum" sz="quarter" idx="12"/>
          </p:nvPr>
        </p:nvSpPr>
        <p:spPr>
          <a:xfrm>
            <a:off x="8610600" y="6356350"/>
            <a:ext cx="2743200" cy="365125"/>
          </a:xfrm>
          <a:prstGeom prst="rect">
            <a:avLst/>
          </a:prstGeom>
        </p:spPr>
        <p:txBody>
          <a:bodyPr/>
          <a:lstStyle/>
          <a:p>
            <a:fld id="{4E5DC575-B3DA-4894-AC1D-D96F1860F14D}" type="slidenum">
              <a:rPr lang="en-US" smtClean="0"/>
              <a:t>‹#›</a:t>
            </a:fld>
            <a:endParaRPr lang="en-US" dirty="0"/>
          </a:p>
        </p:txBody>
      </p:sp>
    </p:spTree>
    <p:extLst>
      <p:ext uri="{BB962C8B-B14F-4D97-AF65-F5344CB8AC3E}">
        <p14:creationId xmlns:p14="http://schemas.microsoft.com/office/powerpoint/2010/main" val="31771774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A747EB5-7CA0-4A83-9D1B-19C143605145}"/>
              </a:ext>
            </a:extLst>
          </p:cNvPr>
          <p:cNvSpPr>
            <a:spLocks noGrp="1"/>
          </p:cNvSpPr>
          <p:nvPr>
            <p:ph type="dt" sz="half" idx="10"/>
          </p:nvPr>
        </p:nvSpPr>
        <p:spPr>
          <a:xfrm>
            <a:off x="838200" y="6356350"/>
            <a:ext cx="2743200" cy="365125"/>
          </a:xfrm>
          <a:prstGeom prst="rect">
            <a:avLst/>
          </a:prstGeom>
        </p:spPr>
        <p:txBody>
          <a:bodyPr/>
          <a:lstStyle/>
          <a:p>
            <a:fld id="{FEC3EB89-3411-4E32-9B86-664EF2A4EA09}" type="datetimeFigureOut">
              <a:rPr lang="en-US" smtClean="0"/>
              <a:t>1/16/2019</a:t>
            </a:fld>
            <a:endParaRPr lang="en-US" dirty="0"/>
          </a:p>
        </p:txBody>
      </p:sp>
      <p:sp>
        <p:nvSpPr>
          <p:cNvPr id="3" name="Footer Placeholder 2">
            <a:extLst>
              <a:ext uri="{FF2B5EF4-FFF2-40B4-BE49-F238E27FC236}">
                <a16:creationId xmlns:a16="http://schemas.microsoft.com/office/drawing/2014/main" id="{C32C3624-E3A1-4C8A-95B8-43FE56CEEE75}"/>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4" name="Slide Number Placeholder 3">
            <a:extLst>
              <a:ext uri="{FF2B5EF4-FFF2-40B4-BE49-F238E27FC236}">
                <a16:creationId xmlns:a16="http://schemas.microsoft.com/office/drawing/2014/main" id="{FD65764B-81AF-4873-8E85-B90AF3207576}"/>
              </a:ext>
            </a:extLst>
          </p:cNvPr>
          <p:cNvSpPr>
            <a:spLocks noGrp="1"/>
          </p:cNvSpPr>
          <p:nvPr>
            <p:ph type="sldNum" sz="quarter" idx="12"/>
          </p:nvPr>
        </p:nvSpPr>
        <p:spPr>
          <a:xfrm>
            <a:off x="8610600" y="6356350"/>
            <a:ext cx="2743200" cy="365125"/>
          </a:xfrm>
          <a:prstGeom prst="rect">
            <a:avLst/>
          </a:prstGeom>
        </p:spPr>
        <p:txBody>
          <a:bodyPr/>
          <a:lstStyle/>
          <a:p>
            <a:fld id="{4E5DC575-B3DA-4894-AC1D-D96F1860F14D}" type="slidenum">
              <a:rPr lang="en-US" smtClean="0"/>
              <a:t>‹#›</a:t>
            </a:fld>
            <a:endParaRPr lang="en-US" dirty="0"/>
          </a:p>
        </p:txBody>
      </p:sp>
    </p:spTree>
    <p:extLst>
      <p:ext uri="{BB962C8B-B14F-4D97-AF65-F5344CB8AC3E}">
        <p14:creationId xmlns:p14="http://schemas.microsoft.com/office/powerpoint/2010/main" val="25111246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7F3DD2-9E90-4EBF-9B07-2194BDC33C6E}"/>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6E8BFE9-2F23-4BCD-B60A-0983EBBCEB90}"/>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795FE31-2336-4B0E-BC8F-3572FA6EC20B}"/>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A7DFD6EC-511A-455D-8BD9-982DE4390AD3}"/>
              </a:ext>
            </a:extLst>
          </p:cNvPr>
          <p:cNvSpPr>
            <a:spLocks noGrp="1"/>
          </p:cNvSpPr>
          <p:nvPr>
            <p:ph type="dt" sz="half" idx="10"/>
          </p:nvPr>
        </p:nvSpPr>
        <p:spPr>
          <a:xfrm>
            <a:off x="838200" y="6356350"/>
            <a:ext cx="2743200" cy="365125"/>
          </a:xfrm>
          <a:prstGeom prst="rect">
            <a:avLst/>
          </a:prstGeom>
        </p:spPr>
        <p:txBody>
          <a:bodyPr/>
          <a:lstStyle/>
          <a:p>
            <a:fld id="{FEC3EB89-3411-4E32-9B86-664EF2A4EA09}" type="datetimeFigureOut">
              <a:rPr lang="en-US" smtClean="0"/>
              <a:t>1/16/2019</a:t>
            </a:fld>
            <a:endParaRPr lang="en-US" dirty="0"/>
          </a:p>
        </p:txBody>
      </p:sp>
      <p:sp>
        <p:nvSpPr>
          <p:cNvPr id="6" name="Footer Placeholder 5">
            <a:extLst>
              <a:ext uri="{FF2B5EF4-FFF2-40B4-BE49-F238E27FC236}">
                <a16:creationId xmlns:a16="http://schemas.microsoft.com/office/drawing/2014/main" id="{4067B1AA-215E-4D2A-873E-12B2C91049D2}"/>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7" name="Slide Number Placeholder 6">
            <a:extLst>
              <a:ext uri="{FF2B5EF4-FFF2-40B4-BE49-F238E27FC236}">
                <a16:creationId xmlns:a16="http://schemas.microsoft.com/office/drawing/2014/main" id="{F35E25FC-1B80-4F9E-AB2D-C76EBB645014}"/>
              </a:ext>
            </a:extLst>
          </p:cNvPr>
          <p:cNvSpPr>
            <a:spLocks noGrp="1"/>
          </p:cNvSpPr>
          <p:nvPr>
            <p:ph type="sldNum" sz="quarter" idx="12"/>
          </p:nvPr>
        </p:nvSpPr>
        <p:spPr>
          <a:xfrm>
            <a:off x="8610600" y="6356350"/>
            <a:ext cx="2743200" cy="365125"/>
          </a:xfrm>
          <a:prstGeom prst="rect">
            <a:avLst/>
          </a:prstGeom>
        </p:spPr>
        <p:txBody>
          <a:bodyPr/>
          <a:lstStyle/>
          <a:p>
            <a:fld id="{4E5DC575-B3DA-4894-AC1D-D96F1860F14D}" type="slidenum">
              <a:rPr lang="en-US" smtClean="0"/>
              <a:t>‹#›</a:t>
            </a:fld>
            <a:endParaRPr lang="en-US" dirty="0"/>
          </a:p>
        </p:txBody>
      </p:sp>
    </p:spTree>
    <p:extLst>
      <p:ext uri="{BB962C8B-B14F-4D97-AF65-F5344CB8AC3E}">
        <p14:creationId xmlns:p14="http://schemas.microsoft.com/office/powerpoint/2010/main" val="18587634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639F35-1611-42F7-A008-1247A6AC1DD6}"/>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E268273-8ED8-4A31-9442-466BDD24B810}"/>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a:extLst>
              <a:ext uri="{FF2B5EF4-FFF2-40B4-BE49-F238E27FC236}">
                <a16:creationId xmlns:a16="http://schemas.microsoft.com/office/drawing/2014/main" id="{836F42B4-A61A-4FDA-B0DC-F40834BD8ED9}"/>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2D9FEBD-503F-464B-B22C-555050B32A4C}"/>
              </a:ext>
            </a:extLst>
          </p:cNvPr>
          <p:cNvSpPr>
            <a:spLocks noGrp="1"/>
          </p:cNvSpPr>
          <p:nvPr>
            <p:ph type="dt" sz="half" idx="10"/>
          </p:nvPr>
        </p:nvSpPr>
        <p:spPr>
          <a:xfrm>
            <a:off x="838200" y="6356350"/>
            <a:ext cx="2743200" cy="365125"/>
          </a:xfrm>
          <a:prstGeom prst="rect">
            <a:avLst/>
          </a:prstGeom>
        </p:spPr>
        <p:txBody>
          <a:bodyPr/>
          <a:lstStyle/>
          <a:p>
            <a:fld id="{FEC3EB89-3411-4E32-9B86-664EF2A4EA09}" type="datetimeFigureOut">
              <a:rPr lang="en-US" smtClean="0"/>
              <a:t>1/16/2019</a:t>
            </a:fld>
            <a:endParaRPr lang="en-US" dirty="0"/>
          </a:p>
        </p:txBody>
      </p:sp>
      <p:sp>
        <p:nvSpPr>
          <p:cNvPr id="6" name="Footer Placeholder 5">
            <a:extLst>
              <a:ext uri="{FF2B5EF4-FFF2-40B4-BE49-F238E27FC236}">
                <a16:creationId xmlns:a16="http://schemas.microsoft.com/office/drawing/2014/main" id="{84AC58AB-1586-418B-A030-C9B1CABED1A0}"/>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7" name="Slide Number Placeholder 6">
            <a:extLst>
              <a:ext uri="{FF2B5EF4-FFF2-40B4-BE49-F238E27FC236}">
                <a16:creationId xmlns:a16="http://schemas.microsoft.com/office/drawing/2014/main" id="{F6CF43F4-342D-4F33-99B8-27ACFF6C099F}"/>
              </a:ext>
            </a:extLst>
          </p:cNvPr>
          <p:cNvSpPr>
            <a:spLocks noGrp="1"/>
          </p:cNvSpPr>
          <p:nvPr>
            <p:ph type="sldNum" sz="quarter" idx="12"/>
          </p:nvPr>
        </p:nvSpPr>
        <p:spPr>
          <a:xfrm>
            <a:off x="8610600" y="6356350"/>
            <a:ext cx="2743200" cy="365125"/>
          </a:xfrm>
          <a:prstGeom prst="rect">
            <a:avLst/>
          </a:prstGeom>
        </p:spPr>
        <p:txBody>
          <a:bodyPr/>
          <a:lstStyle/>
          <a:p>
            <a:fld id="{4E5DC575-B3DA-4894-AC1D-D96F1860F14D}" type="slidenum">
              <a:rPr lang="en-US" smtClean="0"/>
              <a:t>‹#›</a:t>
            </a:fld>
            <a:endParaRPr lang="en-US" dirty="0"/>
          </a:p>
        </p:txBody>
      </p:sp>
    </p:spTree>
    <p:extLst>
      <p:ext uri="{BB962C8B-B14F-4D97-AF65-F5344CB8AC3E}">
        <p14:creationId xmlns:p14="http://schemas.microsoft.com/office/powerpoint/2010/main" val="35480466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882372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hyperlink" Target="https://www.youtube.com/watch?v=EfGD2qveGdQ"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24.jpeg"/><Relationship Id="rId7" Type="http://schemas.openxmlformats.org/officeDocument/2006/relationships/image" Target="../media/image28.jp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7.jpg"/><Relationship Id="rId5" Type="http://schemas.openxmlformats.org/officeDocument/2006/relationships/image" Target="../media/image26.jpeg"/><Relationship Id="rId4" Type="http://schemas.openxmlformats.org/officeDocument/2006/relationships/image" Target="../media/image25.jpeg"/></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image" Target="../media/image7.jpg"/><Relationship Id="rId13" Type="http://schemas.openxmlformats.org/officeDocument/2006/relationships/image" Target="../media/image12.jpeg"/><Relationship Id="rId3" Type="http://schemas.openxmlformats.org/officeDocument/2006/relationships/image" Target="../media/image2.gif"/><Relationship Id="rId7" Type="http://schemas.openxmlformats.org/officeDocument/2006/relationships/image" Target="../media/image6.png"/><Relationship Id="rId12" Type="http://schemas.openxmlformats.org/officeDocument/2006/relationships/image" Target="../media/image11.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10.jpeg"/><Relationship Id="rId5" Type="http://schemas.openxmlformats.org/officeDocument/2006/relationships/image" Target="../media/image4.jpeg"/><Relationship Id="rId10" Type="http://schemas.openxmlformats.org/officeDocument/2006/relationships/image" Target="../media/image9.jpg"/><Relationship Id="rId4" Type="http://schemas.openxmlformats.org/officeDocument/2006/relationships/image" Target="../media/image3.jpeg"/><Relationship Id="rId9" Type="http://schemas.openxmlformats.org/officeDocument/2006/relationships/image" Target="../media/image8.jpeg"/></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microsoft.com/office/2007/relationships/hdphoto" Target="../media/hdphoto1.wdp"/></Relationships>
</file>

<file path=ppt/slides/_rels/slide33.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microsoft.com/office/2007/relationships/hdphoto" Target="../media/hdphoto2.wdp"/></Relationships>
</file>

<file path=ppt/slides/_rels/slide34.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microsoft.com/office/2007/relationships/hdphoto" Target="../media/hdphoto3.wdp"/><Relationship Id="rId5" Type="http://schemas.openxmlformats.org/officeDocument/2006/relationships/image" Target="../media/image38.jpeg"/><Relationship Id="rId4" Type="http://schemas.microsoft.com/office/2007/relationships/hdphoto" Target="../media/hdphoto1.wdp"/></Relationships>
</file>

<file path=ppt/slides/_rels/slide3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4.jpeg"/><Relationship Id="rId3" Type="http://schemas.openxmlformats.org/officeDocument/2006/relationships/hyperlink" Target="http://canvas.cmu.edu/" TargetMode="External"/><Relationship Id="rId7" Type="http://schemas.openxmlformats.org/officeDocument/2006/relationships/image" Target="../media/image13.png"/><Relationship Id="rId2" Type="http://schemas.openxmlformats.org/officeDocument/2006/relationships/hyperlink" Target="https://www.cs.cmu.edu/~15381" TargetMode="External"/><Relationship Id="rId1" Type="http://schemas.openxmlformats.org/officeDocument/2006/relationships/slideLayout" Target="../slideLayouts/slideLayout2.xml"/><Relationship Id="rId6" Type="http://schemas.openxmlformats.org/officeDocument/2006/relationships/hyperlink" Target="mailto:pvirtue@cmu.edu" TargetMode="External"/><Relationship Id="rId5" Type="http://schemas.openxmlformats.org/officeDocument/2006/relationships/hyperlink" Target="https://piazza.com/cmu/spring2019/15381" TargetMode="External"/><Relationship Id="rId4" Type="http://schemas.openxmlformats.org/officeDocument/2006/relationships/hyperlink" Target="http://gradescope.com/" TargetMode="External"/><Relationship Id="rId9" Type="http://schemas.openxmlformats.org/officeDocument/2006/relationships/image" Target="../media/image15.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Candy Grab Game</a:t>
            </a:r>
          </a:p>
        </p:txBody>
      </p:sp>
      <p:sp>
        <p:nvSpPr>
          <p:cNvPr id="3" name="Content Placeholder 2"/>
          <p:cNvSpPr>
            <a:spLocks noGrp="1"/>
          </p:cNvSpPr>
          <p:nvPr>
            <p:ph idx="1"/>
          </p:nvPr>
        </p:nvSpPr>
        <p:spPr/>
        <p:txBody>
          <a:bodyPr/>
          <a:lstStyle/>
          <a:p>
            <a:r>
              <a:rPr lang="en-US" dirty="0">
                <a:solidFill>
                  <a:srgbClr val="C00000"/>
                </a:solidFill>
              </a:rPr>
              <a:t>As you walk in:</a:t>
            </a:r>
          </a:p>
          <a:p>
            <a:pPr marL="685783" indent="-685783">
              <a:buFont typeface="+mj-lt"/>
              <a:buAutoNum type="arabicPeriod"/>
            </a:pPr>
            <a:r>
              <a:rPr lang="en-US" dirty="0"/>
              <a:t>Grab a pack of game pieces (candy)</a:t>
            </a:r>
          </a:p>
          <a:p>
            <a:pPr marL="685783" indent="-685783">
              <a:buFont typeface="+mj-lt"/>
              <a:buAutoNum type="arabicPeriod"/>
            </a:pPr>
            <a:r>
              <a:rPr lang="en-US" dirty="0"/>
              <a:t>Form groups of 2 (or 3 with an observer)</a:t>
            </a:r>
          </a:p>
          <a:p>
            <a:pPr marL="685783" indent="-685783">
              <a:buFont typeface="+mj-lt"/>
              <a:buAutoNum type="arabicPeriod"/>
            </a:pPr>
            <a:r>
              <a:rPr lang="en-US" dirty="0"/>
              <a:t>Play the game!</a:t>
            </a:r>
          </a:p>
          <a:p>
            <a:pPr marL="1219170" lvl="1" indent="-685783">
              <a:buFont typeface="+mj-lt"/>
              <a:buAutoNum type="alphaUcPeriod"/>
            </a:pPr>
            <a:r>
              <a:rPr lang="en-US" sz="2800" dirty="0"/>
              <a:t>11 pieces on the table</a:t>
            </a:r>
          </a:p>
          <a:p>
            <a:pPr marL="1219170" lvl="1" indent="-685783">
              <a:buFont typeface="+mj-lt"/>
              <a:buAutoNum type="alphaUcPeriod"/>
            </a:pPr>
            <a:r>
              <a:rPr lang="en-US" sz="2800" dirty="0"/>
              <a:t>Take turns taking either 1 or 2 pieces</a:t>
            </a:r>
          </a:p>
          <a:p>
            <a:pPr marL="1219170" lvl="1" indent="-685783">
              <a:buFont typeface="+mj-lt"/>
              <a:buAutoNum type="alphaUcPeriod"/>
            </a:pPr>
            <a:r>
              <a:rPr lang="en-US" sz="2800" dirty="0"/>
              <a:t>Person that takes the last piece wins!</a:t>
            </a:r>
            <a:endParaRPr lang="en-US" sz="2800" dirty="0">
              <a:sym typeface="Wingdings"/>
            </a:endParaRPr>
          </a:p>
          <a:p>
            <a:pPr marL="685783" indent="-685783">
              <a:buFont typeface="+mj-lt"/>
              <a:buAutoNum type="arabicPeriod"/>
            </a:pPr>
            <a:r>
              <a:rPr lang="en-US" dirty="0">
                <a:sym typeface="Wingdings"/>
              </a:rPr>
              <a:t>Think about how you might implement an Agent to play this in code:</a:t>
            </a:r>
          </a:p>
          <a:p>
            <a:r>
              <a:rPr lang="en-US" dirty="0">
                <a:latin typeface="Courier New"/>
                <a:cs typeface="Courier New"/>
              </a:rPr>
              <a:t>		class Agent</a:t>
            </a:r>
          </a:p>
          <a:p>
            <a:r>
              <a:rPr lang="en-US" dirty="0">
                <a:latin typeface="Courier New"/>
                <a:cs typeface="Courier New"/>
              </a:rPr>
              <a:t>			function </a:t>
            </a:r>
            <a:r>
              <a:rPr lang="en-US" b="1" dirty="0" err="1">
                <a:latin typeface="Courier New"/>
                <a:cs typeface="Courier New"/>
              </a:rPr>
              <a:t>getAction</a:t>
            </a:r>
            <a:r>
              <a:rPr lang="en-US" dirty="0">
                <a:latin typeface="Courier New"/>
                <a:cs typeface="Courier New"/>
              </a:rPr>
              <a:t>(state)</a:t>
            </a:r>
          </a:p>
          <a:p>
            <a:r>
              <a:rPr lang="en-US" dirty="0">
                <a:latin typeface="Courier New"/>
                <a:cs typeface="Courier New"/>
              </a:rPr>
              <a:t>				return action</a:t>
            </a:r>
          </a:p>
          <a:p>
            <a:endParaRPr lang="en-US" dirty="0"/>
          </a:p>
        </p:txBody>
      </p:sp>
    </p:spTree>
    <p:extLst>
      <p:ext uri="{BB962C8B-B14F-4D97-AF65-F5344CB8AC3E}">
        <p14:creationId xmlns:p14="http://schemas.microsoft.com/office/powerpoint/2010/main" val="41891628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Candy Grab Agent</a:t>
            </a:r>
          </a:p>
        </p:txBody>
      </p:sp>
      <p:sp>
        <p:nvSpPr>
          <p:cNvPr id="5" name="Rectangle 4"/>
          <p:cNvSpPr/>
          <p:nvPr/>
        </p:nvSpPr>
        <p:spPr>
          <a:xfrm>
            <a:off x="304800" y="1357629"/>
            <a:ext cx="8839200" cy="1938992"/>
          </a:xfrm>
          <a:prstGeom prst="rect">
            <a:avLst/>
          </a:prstGeom>
        </p:spPr>
        <p:txBody>
          <a:bodyPr wrap="square">
            <a:spAutoFit/>
          </a:bodyPr>
          <a:lstStyle/>
          <a:p>
            <a:r>
              <a:rPr lang="en-US" sz="2400" dirty="0">
                <a:latin typeface="Courier New"/>
                <a:cs typeface="Courier New"/>
              </a:rPr>
              <a:t>class Agent</a:t>
            </a:r>
          </a:p>
          <a:p>
            <a:endParaRPr lang="en-US" sz="2400" dirty="0">
              <a:latin typeface="Courier New"/>
              <a:cs typeface="Courier New"/>
            </a:endParaRPr>
          </a:p>
          <a:p>
            <a:r>
              <a:rPr lang="en-US" sz="2400" dirty="0">
                <a:latin typeface="Courier New"/>
                <a:cs typeface="Courier New"/>
              </a:rPr>
              <a:t>	function </a:t>
            </a:r>
            <a:r>
              <a:rPr lang="en-US" sz="2400" b="1" dirty="0" err="1">
                <a:latin typeface="Courier New"/>
                <a:cs typeface="Courier New"/>
              </a:rPr>
              <a:t>getAction</a:t>
            </a:r>
            <a:r>
              <a:rPr lang="en-US" sz="2400" dirty="0">
                <a:latin typeface="Courier New"/>
                <a:cs typeface="Courier New"/>
              </a:rPr>
              <a:t>(state)</a:t>
            </a:r>
          </a:p>
          <a:p>
            <a:endParaRPr lang="en-US" sz="2400" dirty="0">
              <a:latin typeface="Courier New"/>
              <a:cs typeface="Courier New"/>
            </a:endParaRPr>
          </a:p>
          <a:p>
            <a:r>
              <a:rPr lang="en-US" sz="2400" dirty="0">
                <a:latin typeface="Courier New"/>
                <a:cs typeface="Courier New"/>
              </a:rPr>
              <a:t>		return action</a:t>
            </a:r>
          </a:p>
        </p:txBody>
      </p:sp>
    </p:spTree>
    <p:extLst>
      <p:ext uri="{BB962C8B-B14F-4D97-AF65-F5344CB8AC3E}">
        <p14:creationId xmlns:p14="http://schemas.microsoft.com/office/powerpoint/2010/main" val="33244021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Candy Grab Agent</a:t>
            </a:r>
          </a:p>
        </p:txBody>
      </p:sp>
      <p:sp>
        <p:nvSpPr>
          <p:cNvPr id="4" name="Content Placeholder 3"/>
          <p:cNvSpPr>
            <a:spLocks noGrp="1"/>
          </p:cNvSpPr>
          <p:nvPr>
            <p:ph idx="1"/>
          </p:nvPr>
        </p:nvSpPr>
        <p:spPr>
          <a:xfrm>
            <a:off x="406400" y="1397001"/>
            <a:ext cx="11379200" cy="609600"/>
          </a:xfrm>
        </p:spPr>
        <p:txBody>
          <a:bodyPr/>
          <a:lstStyle/>
          <a:p>
            <a:r>
              <a:rPr lang="en-US" dirty="0"/>
              <a:t>Agent 001 – Always choose 1</a:t>
            </a:r>
          </a:p>
        </p:txBody>
      </p:sp>
      <p:sp>
        <p:nvSpPr>
          <p:cNvPr id="3" name="Rectangle 2"/>
          <p:cNvSpPr/>
          <p:nvPr/>
        </p:nvSpPr>
        <p:spPr>
          <a:xfrm>
            <a:off x="1524000" y="2096293"/>
            <a:ext cx="8839200" cy="1200329"/>
          </a:xfrm>
          <a:prstGeom prst="rect">
            <a:avLst/>
          </a:prstGeom>
        </p:spPr>
        <p:txBody>
          <a:bodyPr wrap="square">
            <a:spAutoFit/>
          </a:bodyPr>
          <a:lstStyle/>
          <a:p>
            <a:r>
              <a:rPr lang="en-US" sz="2400" dirty="0">
                <a:latin typeface="Courier New"/>
                <a:cs typeface="Courier New"/>
              </a:rPr>
              <a:t>function </a:t>
            </a:r>
            <a:r>
              <a:rPr lang="en-US" sz="2400" b="1" dirty="0" err="1">
                <a:latin typeface="Courier New"/>
                <a:cs typeface="Courier New"/>
              </a:rPr>
              <a:t>getAction</a:t>
            </a:r>
            <a:r>
              <a:rPr lang="en-US" sz="2400" dirty="0">
                <a:latin typeface="Courier New"/>
                <a:cs typeface="Courier New"/>
              </a:rPr>
              <a:t>( </a:t>
            </a:r>
            <a:r>
              <a:rPr lang="en-US" sz="2400" dirty="0" err="1">
                <a:latin typeface="Courier New"/>
                <a:cs typeface="Courier New"/>
              </a:rPr>
              <a:t>numPiecesAvailable</a:t>
            </a:r>
            <a:r>
              <a:rPr lang="en-US" sz="2400" dirty="0">
                <a:latin typeface="Courier New"/>
                <a:cs typeface="Courier New"/>
              </a:rPr>
              <a:t> )</a:t>
            </a:r>
          </a:p>
          <a:p>
            <a:endParaRPr lang="en-US" sz="2400" dirty="0">
              <a:latin typeface="Courier New"/>
              <a:cs typeface="Courier New"/>
            </a:endParaRPr>
          </a:p>
          <a:p>
            <a:r>
              <a:rPr lang="en-US" sz="2400" dirty="0">
                <a:latin typeface="Courier New"/>
                <a:cs typeface="Courier New"/>
              </a:rPr>
              <a:t>	return 1</a:t>
            </a:r>
          </a:p>
        </p:txBody>
      </p:sp>
      <p:sp>
        <p:nvSpPr>
          <p:cNvPr id="7" name="Rectangle 6"/>
          <p:cNvSpPr/>
          <p:nvPr/>
        </p:nvSpPr>
        <p:spPr>
          <a:xfrm>
            <a:off x="5181600" y="2108200"/>
            <a:ext cx="3454400" cy="5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8" name="Rectangle 7"/>
          <p:cNvSpPr/>
          <p:nvPr/>
        </p:nvSpPr>
        <p:spPr>
          <a:xfrm>
            <a:off x="4064000" y="2819400"/>
            <a:ext cx="1117600" cy="5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1712236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Candy Grab Agent</a:t>
            </a:r>
          </a:p>
        </p:txBody>
      </p:sp>
      <p:sp>
        <p:nvSpPr>
          <p:cNvPr id="4" name="Content Placeholder 3"/>
          <p:cNvSpPr>
            <a:spLocks noGrp="1"/>
          </p:cNvSpPr>
          <p:nvPr>
            <p:ph idx="1"/>
          </p:nvPr>
        </p:nvSpPr>
        <p:spPr>
          <a:xfrm>
            <a:off x="406400" y="1397001"/>
            <a:ext cx="11379200" cy="609600"/>
          </a:xfrm>
        </p:spPr>
        <p:txBody>
          <a:bodyPr/>
          <a:lstStyle/>
          <a:p>
            <a:r>
              <a:rPr lang="en-US" dirty="0"/>
              <a:t>Agent 002 – Always choose 2</a:t>
            </a:r>
          </a:p>
        </p:txBody>
      </p:sp>
      <p:sp>
        <p:nvSpPr>
          <p:cNvPr id="3" name="Rectangle 2"/>
          <p:cNvSpPr/>
          <p:nvPr/>
        </p:nvSpPr>
        <p:spPr>
          <a:xfrm>
            <a:off x="1524000" y="2096293"/>
            <a:ext cx="8839200" cy="1200329"/>
          </a:xfrm>
          <a:prstGeom prst="rect">
            <a:avLst/>
          </a:prstGeom>
        </p:spPr>
        <p:txBody>
          <a:bodyPr wrap="square">
            <a:spAutoFit/>
          </a:bodyPr>
          <a:lstStyle/>
          <a:p>
            <a:r>
              <a:rPr lang="en-US" sz="2400" dirty="0">
                <a:latin typeface="Courier New"/>
                <a:cs typeface="Courier New"/>
              </a:rPr>
              <a:t>function </a:t>
            </a:r>
            <a:r>
              <a:rPr lang="en-US" sz="2400" b="1" dirty="0" err="1">
                <a:latin typeface="Courier New"/>
                <a:cs typeface="Courier New"/>
              </a:rPr>
              <a:t>getAction</a:t>
            </a:r>
            <a:r>
              <a:rPr lang="en-US" sz="2400" dirty="0">
                <a:latin typeface="Courier New"/>
                <a:cs typeface="Courier New"/>
              </a:rPr>
              <a:t>( </a:t>
            </a:r>
            <a:r>
              <a:rPr lang="en-US" sz="2400" dirty="0" err="1">
                <a:latin typeface="Courier New"/>
                <a:cs typeface="Courier New"/>
              </a:rPr>
              <a:t>numPiecesAvailable</a:t>
            </a:r>
            <a:r>
              <a:rPr lang="en-US" sz="2400" dirty="0">
                <a:latin typeface="Courier New"/>
                <a:cs typeface="Courier New"/>
              </a:rPr>
              <a:t> )</a:t>
            </a:r>
          </a:p>
          <a:p>
            <a:endParaRPr lang="en-US" sz="2400" dirty="0">
              <a:latin typeface="Courier New"/>
              <a:cs typeface="Courier New"/>
            </a:endParaRPr>
          </a:p>
          <a:p>
            <a:r>
              <a:rPr lang="en-US" sz="2400" dirty="0">
                <a:latin typeface="Courier New"/>
                <a:cs typeface="Courier New"/>
              </a:rPr>
              <a:t>	return 2</a:t>
            </a:r>
          </a:p>
        </p:txBody>
      </p:sp>
      <p:sp>
        <p:nvSpPr>
          <p:cNvPr id="8" name="Rectangle 7"/>
          <p:cNvSpPr/>
          <p:nvPr/>
        </p:nvSpPr>
        <p:spPr>
          <a:xfrm>
            <a:off x="4064000" y="2819400"/>
            <a:ext cx="1117600" cy="5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1993520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Candy Grab Agent</a:t>
            </a:r>
          </a:p>
        </p:txBody>
      </p:sp>
      <p:sp>
        <p:nvSpPr>
          <p:cNvPr id="4" name="Content Placeholder 3"/>
          <p:cNvSpPr>
            <a:spLocks noGrp="1"/>
          </p:cNvSpPr>
          <p:nvPr>
            <p:ph idx="1"/>
          </p:nvPr>
        </p:nvSpPr>
        <p:spPr>
          <a:xfrm>
            <a:off x="406400" y="1397001"/>
            <a:ext cx="11379200" cy="609600"/>
          </a:xfrm>
        </p:spPr>
        <p:txBody>
          <a:bodyPr/>
          <a:lstStyle/>
          <a:p>
            <a:r>
              <a:rPr lang="en-US" dirty="0"/>
              <a:t>Agent 004 – Choose the opposite of opponent</a:t>
            </a:r>
          </a:p>
        </p:txBody>
      </p:sp>
      <p:sp>
        <p:nvSpPr>
          <p:cNvPr id="3" name="Rectangle 2"/>
          <p:cNvSpPr/>
          <p:nvPr/>
        </p:nvSpPr>
        <p:spPr>
          <a:xfrm>
            <a:off x="1524000" y="2096293"/>
            <a:ext cx="8839200" cy="1200329"/>
          </a:xfrm>
          <a:prstGeom prst="rect">
            <a:avLst/>
          </a:prstGeom>
        </p:spPr>
        <p:txBody>
          <a:bodyPr wrap="square">
            <a:spAutoFit/>
          </a:bodyPr>
          <a:lstStyle/>
          <a:p>
            <a:r>
              <a:rPr lang="en-US" sz="2400" dirty="0">
                <a:latin typeface="Courier New"/>
                <a:cs typeface="Courier New"/>
              </a:rPr>
              <a:t>function </a:t>
            </a:r>
            <a:r>
              <a:rPr lang="en-US" sz="2400" b="1" dirty="0" err="1">
                <a:latin typeface="Courier New"/>
                <a:cs typeface="Courier New"/>
              </a:rPr>
              <a:t>getAction</a:t>
            </a:r>
            <a:r>
              <a:rPr lang="en-US" sz="2400" dirty="0">
                <a:latin typeface="Courier New"/>
                <a:cs typeface="Courier New"/>
              </a:rPr>
              <a:t>( </a:t>
            </a:r>
            <a:r>
              <a:rPr lang="en-US" sz="2400" dirty="0" err="1">
                <a:latin typeface="Courier New"/>
                <a:cs typeface="Courier New"/>
              </a:rPr>
              <a:t>numPiecesAvailable</a:t>
            </a:r>
            <a:r>
              <a:rPr lang="en-US" sz="2400" dirty="0">
                <a:latin typeface="Courier New"/>
                <a:cs typeface="Courier New"/>
              </a:rPr>
              <a:t> )</a:t>
            </a:r>
          </a:p>
          <a:p>
            <a:endParaRPr lang="en-US" sz="2400" dirty="0">
              <a:latin typeface="Courier New"/>
              <a:cs typeface="Courier New"/>
            </a:endParaRPr>
          </a:p>
          <a:p>
            <a:r>
              <a:rPr lang="en-US" sz="2400" dirty="0">
                <a:latin typeface="Courier New"/>
                <a:cs typeface="Courier New"/>
              </a:rPr>
              <a:t>	return ?</a:t>
            </a:r>
          </a:p>
        </p:txBody>
      </p:sp>
    </p:spTree>
    <p:extLst>
      <p:ext uri="{BB962C8B-B14F-4D97-AF65-F5344CB8AC3E}">
        <p14:creationId xmlns:p14="http://schemas.microsoft.com/office/powerpoint/2010/main" val="37044688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Candy Grab Agent</a:t>
            </a:r>
          </a:p>
        </p:txBody>
      </p:sp>
      <p:sp>
        <p:nvSpPr>
          <p:cNvPr id="4" name="Content Placeholder 3"/>
          <p:cNvSpPr>
            <a:spLocks noGrp="1"/>
          </p:cNvSpPr>
          <p:nvPr>
            <p:ph idx="1"/>
          </p:nvPr>
        </p:nvSpPr>
        <p:spPr>
          <a:xfrm>
            <a:off x="406400" y="1397001"/>
            <a:ext cx="11379200" cy="609600"/>
          </a:xfrm>
        </p:spPr>
        <p:txBody>
          <a:bodyPr/>
          <a:lstStyle/>
          <a:p>
            <a:r>
              <a:rPr lang="en-US" dirty="0"/>
              <a:t>Agent 007 – Whatever you think is best</a:t>
            </a:r>
          </a:p>
        </p:txBody>
      </p:sp>
      <p:sp>
        <p:nvSpPr>
          <p:cNvPr id="3" name="Rectangle 2"/>
          <p:cNvSpPr/>
          <p:nvPr/>
        </p:nvSpPr>
        <p:spPr>
          <a:xfrm>
            <a:off x="1524000" y="2096293"/>
            <a:ext cx="8839200" cy="1200329"/>
          </a:xfrm>
          <a:prstGeom prst="rect">
            <a:avLst/>
          </a:prstGeom>
        </p:spPr>
        <p:txBody>
          <a:bodyPr wrap="square">
            <a:spAutoFit/>
          </a:bodyPr>
          <a:lstStyle/>
          <a:p>
            <a:r>
              <a:rPr lang="en-US" sz="2400" dirty="0">
                <a:latin typeface="Courier New"/>
                <a:cs typeface="Courier New"/>
              </a:rPr>
              <a:t>function </a:t>
            </a:r>
            <a:r>
              <a:rPr lang="en-US" sz="2400" b="1" dirty="0" err="1">
                <a:latin typeface="Courier New"/>
                <a:cs typeface="Courier New"/>
              </a:rPr>
              <a:t>getAction</a:t>
            </a:r>
            <a:r>
              <a:rPr lang="en-US" sz="2400" dirty="0">
                <a:latin typeface="Courier New"/>
                <a:cs typeface="Courier New"/>
              </a:rPr>
              <a:t>( </a:t>
            </a:r>
            <a:r>
              <a:rPr lang="en-US" sz="2400" dirty="0" err="1">
                <a:latin typeface="Courier New"/>
                <a:cs typeface="Courier New"/>
              </a:rPr>
              <a:t>numPiecesAvailable</a:t>
            </a:r>
            <a:r>
              <a:rPr lang="en-US" sz="2400" dirty="0">
                <a:latin typeface="Courier New"/>
                <a:cs typeface="Courier New"/>
              </a:rPr>
              <a:t> )</a:t>
            </a:r>
          </a:p>
          <a:p>
            <a:endParaRPr lang="en-US" sz="2400" dirty="0">
              <a:latin typeface="Courier New"/>
              <a:cs typeface="Courier New"/>
            </a:endParaRPr>
          </a:p>
          <a:p>
            <a:r>
              <a:rPr lang="en-US" sz="2400" dirty="0">
                <a:latin typeface="Courier New"/>
                <a:cs typeface="Courier New"/>
              </a:rPr>
              <a:t>	return ?</a:t>
            </a:r>
          </a:p>
        </p:txBody>
      </p:sp>
    </p:spTree>
    <p:extLst>
      <p:ext uri="{BB962C8B-B14F-4D97-AF65-F5344CB8AC3E}">
        <p14:creationId xmlns:p14="http://schemas.microsoft.com/office/powerpoint/2010/main" val="8079319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Candy Grab Agent</a:t>
            </a:r>
          </a:p>
        </p:txBody>
      </p:sp>
      <p:sp>
        <p:nvSpPr>
          <p:cNvPr id="4" name="Content Placeholder 3"/>
          <p:cNvSpPr>
            <a:spLocks noGrp="1"/>
          </p:cNvSpPr>
          <p:nvPr>
            <p:ph idx="1"/>
          </p:nvPr>
        </p:nvSpPr>
        <p:spPr>
          <a:xfrm>
            <a:off x="406400" y="1397001"/>
            <a:ext cx="11379200" cy="609600"/>
          </a:xfrm>
        </p:spPr>
        <p:txBody>
          <a:bodyPr/>
          <a:lstStyle/>
          <a:p>
            <a:r>
              <a:rPr lang="en-US" dirty="0"/>
              <a:t>Agent 007 – Whatever you think is best</a:t>
            </a:r>
          </a:p>
        </p:txBody>
      </p:sp>
      <p:sp>
        <p:nvSpPr>
          <p:cNvPr id="3" name="Rectangle 2"/>
          <p:cNvSpPr/>
          <p:nvPr/>
        </p:nvSpPr>
        <p:spPr>
          <a:xfrm>
            <a:off x="1524000" y="2096293"/>
            <a:ext cx="8839200" cy="2677656"/>
          </a:xfrm>
          <a:prstGeom prst="rect">
            <a:avLst/>
          </a:prstGeom>
        </p:spPr>
        <p:txBody>
          <a:bodyPr wrap="square">
            <a:spAutoFit/>
          </a:bodyPr>
          <a:lstStyle/>
          <a:p>
            <a:r>
              <a:rPr lang="en-US" sz="2400" dirty="0">
                <a:latin typeface="Courier New"/>
                <a:cs typeface="Courier New"/>
              </a:rPr>
              <a:t>function </a:t>
            </a:r>
            <a:r>
              <a:rPr lang="en-US" sz="2400" b="1" dirty="0" err="1">
                <a:latin typeface="Courier New"/>
                <a:cs typeface="Courier New"/>
              </a:rPr>
              <a:t>getAction</a:t>
            </a:r>
            <a:r>
              <a:rPr lang="en-US" sz="2400" dirty="0">
                <a:latin typeface="Courier New"/>
                <a:cs typeface="Courier New"/>
              </a:rPr>
              <a:t>( </a:t>
            </a:r>
            <a:r>
              <a:rPr lang="en-US" sz="2400" dirty="0" err="1">
                <a:latin typeface="Courier New"/>
                <a:cs typeface="Courier New"/>
              </a:rPr>
              <a:t>numPiecesAvailable</a:t>
            </a:r>
            <a:r>
              <a:rPr lang="en-US" sz="2400" dirty="0">
                <a:latin typeface="Courier New"/>
                <a:cs typeface="Courier New"/>
              </a:rPr>
              <a:t> )</a:t>
            </a:r>
          </a:p>
          <a:p>
            <a:endParaRPr lang="en-US" sz="2400" dirty="0">
              <a:latin typeface="Courier New"/>
              <a:cs typeface="Courier New"/>
            </a:endParaRPr>
          </a:p>
          <a:p>
            <a:r>
              <a:rPr lang="en-US" sz="2400" dirty="0">
                <a:latin typeface="Courier New"/>
                <a:cs typeface="Courier New"/>
              </a:rPr>
              <a:t>	if </a:t>
            </a:r>
            <a:r>
              <a:rPr lang="en-US" sz="2400" dirty="0" err="1">
                <a:latin typeface="Courier New"/>
                <a:cs typeface="Courier New"/>
              </a:rPr>
              <a:t>numPiecesAvailable</a:t>
            </a:r>
            <a:r>
              <a:rPr lang="en-US" sz="2400" dirty="0">
                <a:latin typeface="Courier New"/>
                <a:cs typeface="Courier New"/>
              </a:rPr>
              <a:t> % 3 == 2</a:t>
            </a:r>
          </a:p>
          <a:p>
            <a:r>
              <a:rPr lang="en-US" sz="2400" dirty="0">
                <a:latin typeface="Courier New"/>
                <a:cs typeface="Courier New"/>
              </a:rPr>
              <a:t>		return 2</a:t>
            </a:r>
          </a:p>
          <a:p>
            <a:r>
              <a:rPr lang="en-US" sz="2400" dirty="0">
                <a:latin typeface="Courier New"/>
                <a:cs typeface="Courier New"/>
              </a:rPr>
              <a:t>	else</a:t>
            </a:r>
          </a:p>
          <a:p>
            <a:r>
              <a:rPr lang="en-US" sz="2400" dirty="0">
                <a:latin typeface="Courier New"/>
                <a:cs typeface="Courier New"/>
              </a:rPr>
              <a:t>		return 1</a:t>
            </a:r>
          </a:p>
          <a:p>
            <a:endParaRPr lang="en-US" sz="2400" dirty="0">
              <a:latin typeface="Courier New"/>
              <a:cs typeface="Courier New"/>
            </a:endParaRPr>
          </a:p>
        </p:txBody>
      </p:sp>
    </p:spTree>
    <p:extLst>
      <p:ext uri="{BB962C8B-B14F-4D97-AF65-F5344CB8AC3E}">
        <p14:creationId xmlns:p14="http://schemas.microsoft.com/office/powerpoint/2010/main" val="7425268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br>
              <a:rPr lang="en-US" dirty="0"/>
            </a:br>
            <a:r>
              <a:rPr lang="en-US" dirty="0"/>
              <a:t>Games </a:t>
            </a:r>
            <a:r>
              <a:rPr lang="mr-IN" dirty="0"/>
              <a:t>–</a:t>
            </a:r>
            <a:r>
              <a:rPr lang="en-US" dirty="0"/>
              <a:t> Three “Intelligent” Agents </a:t>
            </a:r>
          </a:p>
        </p:txBody>
      </p:sp>
      <p:sp>
        <p:nvSpPr>
          <p:cNvPr id="4" name="Content Placeholder 2"/>
          <p:cNvSpPr txBox="1">
            <a:spLocks/>
          </p:cNvSpPr>
          <p:nvPr/>
        </p:nvSpPr>
        <p:spPr>
          <a:xfrm>
            <a:off x="1163782" y="1570554"/>
            <a:ext cx="10794668" cy="468774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a:buNone/>
              <a:defRPr sz="2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a:solidFill>
                  <a:schemeClr val="accent1">
                    <a:lumMod val="75000"/>
                  </a:schemeClr>
                </a:solidFill>
              </a:rPr>
              <a:t>Which agent code is the most “intelligent”?</a:t>
            </a:r>
          </a:p>
        </p:txBody>
      </p:sp>
      <p:sp>
        <p:nvSpPr>
          <p:cNvPr id="6" name="Title 3">
            <a:extLst>
              <a:ext uri="{FF2B5EF4-FFF2-40B4-BE49-F238E27FC236}">
                <a16:creationId xmlns:a16="http://schemas.microsoft.com/office/drawing/2014/main" id="{BF9D6A76-4FB6-4605-B787-4BFC81D6501A}"/>
              </a:ext>
            </a:extLst>
          </p:cNvPr>
          <p:cNvSpPr txBox="1">
            <a:spLocks/>
          </p:cNvSpPr>
          <p:nvPr/>
        </p:nvSpPr>
        <p:spPr>
          <a:xfrm>
            <a:off x="425939" y="220785"/>
            <a:ext cx="8229600" cy="1143000"/>
          </a:xfrm>
          <a:prstGeom prst="rect">
            <a:avLst/>
          </a:prstGeom>
        </p:spPr>
        <p:txBody>
          <a:bodyPr>
            <a:noAutofit/>
          </a:bodyPr>
          <a:lstStyle>
            <a:lvl1pPr algn="l" defTabSz="914400" rtl="0" eaLnBrk="1" latinLnBrk="0" hangingPunct="1">
              <a:lnSpc>
                <a:spcPct val="90000"/>
              </a:lnSpc>
              <a:spcBef>
                <a:spcPct val="0"/>
              </a:spcBef>
              <a:buNone/>
              <a:defRPr sz="4000" kern="1200">
                <a:solidFill>
                  <a:schemeClr val="tx1"/>
                </a:solidFill>
                <a:latin typeface="+mj-lt"/>
                <a:ea typeface="+mj-ea"/>
                <a:cs typeface="+mj-cs"/>
              </a:defRPr>
            </a:lvl1pPr>
          </a:lstStyle>
          <a:p>
            <a:r>
              <a:rPr lang="en-US" dirty="0">
                <a:solidFill>
                  <a:srgbClr val="C00000"/>
                </a:solidFill>
              </a:rPr>
              <a:t>Piazza Poll question</a:t>
            </a:r>
            <a:endParaRPr lang="en-US" dirty="0"/>
          </a:p>
        </p:txBody>
      </p:sp>
    </p:spTree>
    <p:extLst>
      <p:ext uri="{BB962C8B-B14F-4D97-AF65-F5344CB8AC3E}">
        <p14:creationId xmlns:p14="http://schemas.microsoft.com/office/powerpoint/2010/main" val="15398353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Games </a:t>
            </a:r>
            <a:r>
              <a:rPr lang="mr-IN" dirty="0"/>
              <a:t>–</a:t>
            </a:r>
            <a:r>
              <a:rPr lang="en-US" dirty="0"/>
              <a:t> Three “Intelligent” Agents </a:t>
            </a:r>
          </a:p>
        </p:txBody>
      </p:sp>
      <p:sp>
        <p:nvSpPr>
          <p:cNvPr id="3" name="Content Placeholder 2"/>
          <p:cNvSpPr>
            <a:spLocks noGrp="1"/>
          </p:cNvSpPr>
          <p:nvPr>
            <p:ph idx="1"/>
          </p:nvPr>
        </p:nvSpPr>
        <p:spPr/>
        <p:txBody>
          <a:bodyPr>
            <a:normAutofit/>
          </a:bodyPr>
          <a:lstStyle/>
          <a:p>
            <a:r>
              <a:rPr lang="en-US" dirty="0"/>
              <a:t>A: Search / Recursion</a:t>
            </a:r>
          </a:p>
        </p:txBody>
      </p:sp>
      <p:pic>
        <p:nvPicPr>
          <p:cNvPr id="8" name="Picture 3"/>
          <p:cNvPicPr>
            <a:picLocks noChangeAspect="1" noChangeArrowheads="1"/>
          </p:cNvPicPr>
          <p:nvPr/>
        </p:nvPicPr>
        <p:blipFill>
          <a:blip r:embed="rId2" cstate="print"/>
          <a:srcRect/>
          <a:stretch>
            <a:fillRect/>
          </a:stretch>
        </p:blipFill>
        <p:spPr bwMode="auto">
          <a:xfrm>
            <a:off x="2851068" y="1703322"/>
            <a:ext cx="6629400" cy="4800401"/>
          </a:xfrm>
          <a:prstGeom prst="rect">
            <a:avLst/>
          </a:prstGeom>
          <a:noFill/>
          <a:ln w="9525">
            <a:noFill/>
            <a:miter lim="800000"/>
            <a:headEnd/>
            <a:tailEnd/>
          </a:ln>
        </p:spPr>
      </p:pic>
      <p:pic>
        <p:nvPicPr>
          <p:cNvPr id="9"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766286" y="1474719"/>
            <a:ext cx="950067" cy="939020"/>
          </a:xfrm>
          <a:prstGeom prst="rect">
            <a:avLst/>
          </a:prstGeom>
          <a:noFill/>
        </p:spPr>
      </p:pic>
      <p:pic>
        <p:nvPicPr>
          <p:cNvPr id="10" name="Picture 9"/>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884087" y="2389804"/>
            <a:ext cx="843999" cy="937776"/>
          </a:xfrm>
          <a:prstGeom prst="rect">
            <a:avLst/>
          </a:prstGeom>
          <a:noFill/>
        </p:spPr>
      </p:pic>
      <p:pic>
        <p:nvPicPr>
          <p:cNvPr id="11"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766286" y="3303519"/>
            <a:ext cx="950067" cy="939020"/>
          </a:xfrm>
          <a:prstGeom prst="rect">
            <a:avLst/>
          </a:prstGeom>
          <a:noFill/>
        </p:spPr>
      </p:pic>
      <p:pic>
        <p:nvPicPr>
          <p:cNvPr id="12" name="Picture 3"/>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884087" y="4218604"/>
            <a:ext cx="843999" cy="937776"/>
          </a:xfrm>
          <a:prstGeom prst="rect">
            <a:avLst/>
          </a:prstGeom>
          <a:noFill/>
        </p:spPr>
      </p:pic>
      <p:pic>
        <p:nvPicPr>
          <p:cNvPr id="13" name="Picture 3"/>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6737268" y="3455723"/>
            <a:ext cx="3006566" cy="2780639"/>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12763004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Games </a:t>
            </a:r>
            <a:r>
              <a:rPr lang="mr-IN" dirty="0"/>
              <a:t>–</a:t>
            </a:r>
            <a:r>
              <a:rPr lang="en-US" dirty="0"/>
              <a:t> Three “Intelligent” Agents </a:t>
            </a:r>
          </a:p>
        </p:txBody>
      </p:sp>
      <p:sp>
        <p:nvSpPr>
          <p:cNvPr id="3" name="Content Placeholder 2"/>
          <p:cNvSpPr>
            <a:spLocks noGrp="1"/>
          </p:cNvSpPr>
          <p:nvPr>
            <p:ph idx="1"/>
          </p:nvPr>
        </p:nvSpPr>
        <p:spPr/>
        <p:txBody>
          <a:bodyPr>
            <a:normAutofit/>
          </a:bodyPr>
          <a:lstStyle/>
          <a:p>
            <a:r>
              <a:rPr lang="en-US" dirty="0"/>
              <a:t>B: Encode the pattern</a:t>
            </a:r>
          </a:p>
        </p:txBody>
      </p:sp>
      <p:sp>
        <p:nvSpPr>
          <p:cNvPr id="4" name="TextBox 3"/>
          <p:cNvSpPr txBox="1"/>
          <p:nvPr/>
        </p:nvSpPr>
        <p:spPr>
          <a:xfrm>
            <a:off x="8398841" y="1580179"/>
            <a:ext cx="3661317" cy="4832092"/>
          </a:xfrm>
          <a:prstGeom prst="rect">
            <a:avLst/>
          </a:prstGeom>
          <a:noFill/>
          <a:ln>
            <a:solidFill>
              <a:schemeClr val="tx1"/>
            </a:solidFill>
          </a:ln>
        </p:spPr>
        <p:txBody>
          <a:bodyPr wrap="square" rtlCol="0">
            <a:spAutoFit/>
          </a:bodyPr>
          <a:lstStyle/>
          <a:p>
            <a:r>
              <a:rPr lang="en-US" sz="2800" dirty="0">
                <a:latin typeface="Courier"/>
                <a:cs typeface="Courier"/>
              </a:rPr>
              <a:t>10's </a:t>
            </a:r>
            <a:r>
              <a:rPr lang="en-US" sz="2800" dirty="0" err="1">
                <a:latin typeface="Courier"/>
                <a:cs typeface="Courier"/>
              </a:rPr>
              <a:t>value:Win</a:t>
            </a:r>
            <a:endParaRPr lang="en-US" sz="2800" dirty="0">
              <a:latin typeface="Courier"/>
              <a:cs typeface="Courier"/>
            </a:endParaRPr>
          </a:p>
          <a:p>
            <a:r>
              <a:rPr lang="en-US" sz="2800" dirty="0">
                <a:solidFill>
                  <a:srgbClr val="FF0000"/>
                </a:solidFill>
                <a:latin typeface="Courier"/>
                <a:cs typeface="Courier"/>
              </a:rPr>
              <a:t>9's </a:t>
            </a:r>
            <a:r>
              <a:rPr lang="en-US" sz="2800" dirty="0" err="1">
                <a:solidFill>
                  <a:srgbClr val="FF0000"/>
                </a:solidFill>
                <a:latin typeface="Courier"/>
                <a:cs typeface="Courier"/>
              </a:rPr>
              <a:t>value:Lose</a:t>
            </a:r>
            <a:endParaRPr lang="en-US" sz="2800" dirty="0">
              <a:solidFill>
                <a:srgbClr val="FF0000"/>
              </a:solidFill>
              <a:latin typeface="Courier"/>
              <a:cs typeface="Courier"/>
            </a:endParaRPr>
          </a:p>
          <a:p>
            <a:r>
              <a:rPr lang="en-US" sz="2800" dirty="0">
                <a:latin typeface="Courier"/>
                <a:cs typeface="Courier"/>
              </a:rPr>
              <a:t>8's </a:t>
            </a:r>
            <a:r>
              <a:rPr lang="en-US" sz="2800" dirty="0" err="1">
                <a:latin typeface="Courier"/>
                <a:cs typeface="Courier"/>
              </a:rPr>
              <a:t>value:Win</a:t>
            </a:r>
            <a:endParaRPr lang="en-US" sz="2800" dirty="0">
              <a:latin typeface="Courier"/>
              <a:cs typeface="Courier"/>
            </a:endParaRPr>
          </a:p>
          <a:p>
            <a:r>
              <a:rPr lang="en-US" sz="2800" dirty="0">
                <a:latin typeface="Courier"/>
                <a:cs typeface="Courier"/>
              </a:rPr>
              <a:t>7's </a:t>
            </a:r>
            <a:r>
              <a:rPr lang="en-US" sz="2800" dirty="0" err="1">
                <a:latin typeface="Courier"/>
                <a:cs typeface="Courier"/>
              </a:rPr>
              <a:t>value:Win</a:t>
            </a:r>
            <a:endParaRPr lang="en-US" sz="2800" dirty="0">
              <a:latin typeface="Courier"/>
              <a:cs typeface="Courier"/>
            </a:endParaRPr>
          </a:p>
          <a:p>
            <a:r>
              <a:rPr lang="en-US" sz="2800" dirty="0">
                <a:solidFill>
                  <a:srgbClr val="FF0000"/>
                </a:solidFill>
                <a:latin typeface="Courier"/>
                <a:cs typeface="Courier"/>
              </a:rPr>
              <a:t>6's </a:t>
            </a:r>
            <a:r>
              <a:rPr lang="en-US" sz="2800" dirty="0" err="1">
                <a:solidFill>
                  <a:srgbClr val="FF0000"/>
                </a:solidFill>
                <a:latin typeface="Courier"/>
                <a:cs typeface="Courier"/>
              </a:rPr>
              <a:t>value:Lose</a:t>
            </a:r>
            <a:endParaRPr lang="en-US" sz="2800" dirty="0">
              <a:solidFill>
                <a:srgbClr val="FF0000"/>
              </a:solidFill>
              <a:latin typeface="Courier"/>
              <a:cs typeface="Courier"/>
            </a:endParaRPr>
          </a:p>
          <a:p>
            <a:r>
              <a:rPr lang="en-US" sz="2800" dirty="0">
                <a:latin typeface="Courier"/>
                <a:cs typeface="Courier"/>
              </a:rPr>
              <a:t>5's </a:t>
            </a:r>
            <a:r>
              <a:rPr lang="en-US" sz="2800" dirty="0" err="1">
                <a:latin typeface="Courier"/>
                <a:cs typeface="Courier"/>
              </a:rPr>
              <a:t>value:Win</a:t>
            </a:r>
            <a:endParaRPr lang="en-US" sz="2800" dirty="0">
              <a:latin typeface="Courier"/>
              <a:cs typeface="Courier"/>
            </a:endParaRPr>
          </a:p>
          <a:p>
            <a:r>
              <a:rPr lang="en-US" sz="2800" dirty="0">
                <a:latin typeface="Courier"/>
                <a:cs typeface="Courier"/>
              </a:rPr>
              <a:t>4's </a:t>
            </a:r>
            <a:r>
              <a:rPr lang="en-US" sz="2800" dirty="0" err="1">
                <a:latin typeface="Courier"/>
                <a:cs typeface="Courier"/>
              </a:rPr>
              <a:t>value:Win</a:t>
            </a:r>
            <a:endParaRPr lang="en-US" sz="2800" dirty="0">
              <a:latin typeface="Courier"/>
              <a:cs typeface="Courier"/>
            </a:endParaRPr>
          </a:p>
          <a:p>
            <a:r>
              <a:rPr lang="en-US" sz="2800" dirty="0">
                <a:solidFill>
                  <a:srgbClr val="FF0000"/>
                </a:solidFill>
                <a:latin typeface="Courier"/>
                <a:cs typeface="Courier"/>
              </a:rPr>
              <a:t>3's </a:t>
            </a:r>
            <a:r>
              <a:rPr lang="en-US" sz="2800" dirty="0" err="1">
                <a:solidFill>
                  <a:srgbClr val="FF0000"/>
                </a:solidFill>
                <a:latin typeface="Courier"/>
                <a:cs typeface="Courier"/>
              </a:rPr>
              <a:t>value:Lose</a:t>
            </a:r>
            <a:endParaRPr lang="en-US" sz="2800" dirty="0">
              <a:solidFill>
                <a:srgbClr val="FF0000"/>
              </a:solidFill>
              <a:latin typeface="Courier"/>
              <a:cs typeface="Courier"/>
            </a:endParaRPr>
          </a:p>
          <a:p>
            <a:r>
              <a:rPr lang="en-US" sz="2800" dirty="0">
                <a:latin typeface="Courier"/>
                <a:cs typeface="Courier"/>
              </a:rPr>
              <a:t>2's </a:t>
            </a:r>
            <a:r>
              <a:rPr lang="en-US" sz="2800" dirty="0" err="1">
                <a:latin typeface="Courier"/>
                <a:cs typeface="Courier"/>
              </a:rPr>
              <a:t>value:Win</a:t>
            </a:r>
            <a:endParaRPr lang="en-US" sz="2800" dirty="0">
              <a:latin typeface="Courier"/>
              <a:cs typeface="Courier"/>
            </a:endParaRPr>
          </a:p>
          <a:p>
            <a:r>
              <a:rPr lang="en-US" sz="2800" dirty="0">
                <a:latin typeface="Courier"/>
                <a:cs typeface="Courier"/>
              </a:rPr>
              <a:t>1's </a:t>
            </a:r>
            <a:r>
              <a:rPr lang="en-US" sz="2800" dirty="0" err="1">
                <a:latin typeface="Courier"/>
                <a:cs typeface="Courier"/>
              </a:rPr>
              <a:t>value:Win</a:t>
            </a:r>
            <a:endParaRPr lang="en-US" sz="2800" dirty="0">
              <a:latin typeface="Courier"/>
              <a:cs typeface="Courier"/>
            </a:endParaRPr>
          </a:p>
          <a:p>
            <a:r>
              <a:rPr lang="en-US" sz="2800" dirty="0">
                <a:solidFill>
                  <a:srgbClr val="FF0000"/>
                </a:solidFill>
                <a:latin typeface="Courier"/>
                <a:cs typeface="Courier"/>
              </a:rPr>
              <a:t>0's </a:t>
            </a:r>
            <a:r>
              <a:rPr lang="en-US" sz="2800" dirty="0" err="1">
                <a:solidFill>
                  <a:srgbClr val="FF0000"/>
                </a:solidFill>
                <a:latin typeface="Courier"/>
                <a:cs typeface="Courier"/>
              </a:rPr>
              <a:t>value:Lose</a:t>
            </a:r>
            <a:endParaRPr lang="en-US" sz="2800" dirty="0">
              <a:solidFill>
                <a:srgbClr val="FF0000"/>
              </a:solidFill>
              <a:latin typeface="Courier"/>
              <a:cs typeface="Courier"/>
            </a:endParaRPr>
          </a:p>
        </p:txBody>
      </p:sp>
      <p:sp>
        <p:nvSpPr>
          <p:cNvPr id="6" name="Rectangle 5">
            <a:extLst>
              <a:ext uri="{FF2B5EF4-FFF2-40B4-BE49-F238E27FC236}">
                <a16:creationId xmlns:a16="http://schemas.microsoft.com/office/drawing/2014/main" id="{1C625A07-D09B-4549-920F-5AA71991590B}"/>
              </a:ext>
            </a:extLst>
          </p:cNvPr>
          <p:cNvSpPr/>
          <p:nvPr/>
        </p:nvSpPr>
        <p:spPr>
          <a:xfrm>
            <a:off x="552099" y="1832151"/>
            <a:ext cx="8839200" cy="2308324"/>
          </a:xfrm>
          <a:prstGeom prst="rect">
            <a:avLst/>
          </a:prstGeom>
        </p:spPr>
        <p:txBody>
          <a:bodyPr wrap="square">
            <a:spAutoFit/>
          </a:bodyPr>
          <a:lstStyle/>
          <a:p>
            <a:r>
              <a:rPr lang="en-US" sz="2400" dirty="0">
                <a:latin typeface="Courier New"/>
                <a:cs typeface="Courier New"/>
              </a:rPr>
              <a:t>function </a:t>
            </a:r>
            <a:r>
              <a:rPr lang="en-US" sz="2400" b="1" dirty="0" err="1">
                <a:latin typeface="Courier New"/>
                <a:cs typeface="Courier New"/>
              </a:rPr>
              <a:t>getAction</a:t>
            </a:r>
            <a:r>
              <a:rPr lang="en-US" sz="2400" dirty="0">
                <a:latin typeface="Courier New"/>
                <a:cs typeface="Courier New"/>
              </a:rPr>
              <a:t>( </a:t>
            </a:r>
            <a:r>
              <a:rPr lang="en-US" sz="2400" dirty="0" err="1">
                <a:latin typeface="Courier New"/>
                <a:cs typeface="Courier New"/>
              </a:rPr>
              <a:t>numPiecesAvailable</a:t>
            </a:r>
            <a:r>
              <a:rPr lang="en-US" sz="2400" dirty="0">
                <a:latin typeface="Courier New"/>
                <a:cs typeface="Courier New"/>
              </a:rPr>
              <a:t> )</a:t>
            </a:r>
          </a:p>
          <a:p>
            <a:endParaRPr lang="en-US" sz="2400" dirty="0">
              <a:latin typeface="Courier New"/>
              <a:cs typeface="Courier New"/>
            </a:endParaRPr>
          </a:p>
          <a:p>
            <a:r>
              <a:rPr lang="en-US" sz="2400" dirty="0">
                <a:latin typeface="Courier New"/>
                <a:cs typeface="Courier New"/>
              </a:rPr>
              <a:t>	if </a:t>
            </a:r>
            <a:r>
              <a:rPr lang="en-US" sz="2400" dirty="0" err="1">
                <a:latin typeface="Courier New"/>
                <a:cs typeface="Courier New"/>
              </a:rPr>
              <a:t>numPiecesAvailable</a:t>
            </a:r>
            <a:r>
              <a:rPr lang="en-US" sz="2400" dirty="0">
                <a:latin typeface="Courier New"/>
                <a:cs typeface="Courier New"/>
              </a:rPr>
              <a:t> % 3 == 2</a:t>
            </a:r>
          </a:p>
          <a:p>
            <a:r>
              <a:rPr lang="en-US" sz="2400" dirty="0">
                <a:latin typeface="Courier New"/>
                <a:cs typeface="Courier New"/>
              </a:rPr>
              <a:t>		return 2</a:t>
            </a:r>
          </a:p>
          <a:p>
            <a:r>
              <a:rPr lang="en-US" sz="2400" dirty="0">
                <a:latin typeface="Courier New"/>
                <a:cs typeface="Courier New"/>
              </a:rPr>
              <a:t>	else</a:t>
            </a:r>
          </a:p>
          <a:p>
            <a:r>
              <a:rPr lang="en-US" sz="2400" dirty="0">
                <a:latin typeface="Courier New"/>
                <a:cs typeface="Courier New"/>
              </a:rPr>
              <a:t>		return 1</a:t>
            </a:r>
          </a:p>
        </p:txBody>
      </p:sp>
    </p:spTree>
    <p:extLst>
      <p:ext uri="{BB962C8B-B14F-4D97-AF65-F5344CB8AC3E}">
        <p14:creationId xmlns:p14="http://schemas.microsoft.com/office/powerpoint/2010/main" val="1957736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nvPr>
        </p:nvGraphicFramePr>
        <p:xfrm>
          <a:off x="3109354" y="2004924"/>
          <a:ext cx="6019800" cy="3718560"/>
        </p:xfrm>
        <a:graphic>
          <a:graphicData uri="http://schemas.openxmlformats.org/drawingml/2006/table">
            <a:tbl>
              <a:tblPr firstRow="1" bandRow="1">
                <a:tableStyleId>{5C22544A-7EE6-4342-B048-85BDC9FD1C3A}</a:tableStyleId>
              </a:tblPr>
              <a:tblGrid>
                <a:gridCol w="3274847">
                  <a:extLst>
                    <a:ext uri="{9D8B030D-6E8A-4147-A177-3AD203B41FA5}">
                      <a16:colId xmlns:a16="http://schemas.microsoft.com/office/drawing/2014/main" val="20000"/>
                    </a:ext>
                  </a:extLst>
                </a:gridCol>
                <a:gridCol w="1427376">
                  <a:extLst>
                    <a:ext uri="{9D8B030D-6E8A-4147-A177-3AD203B41FA5}">
                      <a16:colId xmlns:a16="http://schemas.microsoft.com/office/drawing/2014/main" val="20001"/>
                    </a:ext>
                  </a:extLst>
                </a:gridCol>
                <a:gridCol w="1317577">
                  <a:extLst>
                    <a:ext uri="{9D8B030D-6E8A-4147-A177-3AD203B41FA5}">
                      <a16:colId xmlns:a16="http://schemas.microsoft.com/office/drawing/2014/main" val="20002"/>
                    </a:ext>
                  </a:extLst>
                </a:gridCol>
              </a:tblGrid>
              <a:tr h="160499">
                <a:tc>
                  <a:txBody>
                    <a:bodyPr/>
                    <a:lstStyle/>
                    <a:p>
                      <a:pPr algn="ctr"/>
                      <a:r>
                        <a:rPr lang="en-US" sz="2800" dirty="0"/>
                        <a:t>Pieces Available</a:t>
                      </a:r>
                    </a:p>
                  </a:txBody>
                  <a:tcPr/>
                </a:tc>
                <a:tc>
                  <a:txBody>
                    <a:bodyPr/>
                    <a:lstStyle/>
                    <a:p>
                      <a:pPr algn="ctr"/>
                      <a:r>
                        <a:rPr lang="en-US" sz="2800" dirty="0"/>
                        <a:t>Take 1</a:t>
                      </a:r>
                    </a:p>
                  </a:txBody>
                  <a:tcPr/>
                </a:tc>
                <a:tc>
                  <a:txBody>
                    <a:bodyPr/>
                    <a:lstStyle/>
                    <a:p>
                      <a:pPr algn="ctr"/>
                      <a:r>
                        <a:rPr lang="en-US" sz="2800" dirty="0"/>
                        <a:t>Take</a:t>
                      </a:r>
                      <a:r>
                        <a:rPr lang="en-US" sz="2800" baseline="0" dirty="0"/>
                        <a:t> 2</a:t>
                      </a:r>
                      <a:endParaRPr lang="en-US" sz="2800" dirty="0"/>
                    </a:p>
                  </a:txBody>
                  <a:tcPr/>
                </a:tc>
                <a:extLst>
                  <a:ext uri="{0D108BD9-81ED-4DB2-BD59-A6C34878D82A}">
                    <a16:rowId xmlns:a16="http://schemas.microsoft.com/office/drawing/2014/main" val="10000"/>
                  </a:ext>
                </a:extLst>
              </a:tr>
              <a:tr h="533400">
                <a:tc>
                  <a:txBody>
                    <a:bodyPr/>
                    <a:lstStyle/>
                    <a:p>
                      <a:pPr algn="ctr"/>
                      <a:r>
                        <a:rPr lang="en-US" sz="2800" dirty="0"/>
                        <a:t>2</a:t>
                      </a:r>
                    </a:p>
                  </a:txBody>
                  <a:tcPr/>
                </a:tc>
                <a:tc>
                  <a:txBody>
                    <a:bodyPr/>
                    <a:lstStyle/>
                    <a:p>
                      <a:pPr algn="ctr"/>
                      <a:endParaRPr lang="en-US" sz="2800" dirty="0"/>
                    </a:p>
                  </a:txBody>
                  <a:tcPr/>
                </a:tc>
                <a:tc>
                  <a:txBody>
                    <a:bodyPr/>
                    <a:lstStyle/>
                    <a:p>
                      <a:pPr algn="ctr"/>
                      <a:endParaRPr lang="en-US" sz="2800" b="0" dirty="0"/>
                    </a:p>
                  </a:txBody>
                  <a:tcPr/>
                </a:tc>
                <a:extLst>
                  <a:ext uri="{0D108BD9-81ED-4DB2-BD59-A6C34878D82A}">
                    <a16:rowId xmlns:a16="http://schemas.microsoft.com/office/drawing/2014/main" val="10001"/>
                  </a:ext>
                </a:extLst>
              </a:tr>
              <a:tr h="533400">
                <a:tc>
                  <a:txBody>
                    <a:bodyPr/>
                    <a:lstStyle/>
                    <a:p>
                      <a:pPr algn="ctr"/>
                      <a:r>
                        <a:rPr lang="en-US" sz="2800" dirty="0"/>
                        <a:t>3</a:t>
                      </a:r>
                    </a:p>
                  </a:txBody>
                  <a:tcPr/>
                </a:tc>
                <a:tc>
                  <a:txBody>
                    <a:bodyPr/>
                    <a:lstStyle/>
                    <a:p>
                      <a:pPr algn="ctr"/>
                      <a:endParaRPr lang="en-US" sz="2800" dirty="0"/>
                    </a:p>
                  </a:txBody>
                  <a:tcPr/>
                </a:tc>
                <a:tc>
                  <a:txBody>
                    <a:bodyPr/>
                    <a:lstStyle/>
                    <a:p>
                      <a:pPr algn="ctr"/>
                      <a:endParaRPr lang="en-US" sz="2800" dirty="0"/>
                    </a:p>
                  </a:txBody>
                  <a:tcPr/>
                </a:tc>
                <a:extLst>
                  <a:ext uri="{0D108BD9-81ED-4DB2-BD59-A6C34878D82A}">
                    <a16:rowId xmlns:a16="http://schemas.microsoft.com/office/drawing/2014/main" val="10002"/>
                  </a:ext>
                </a:extLst>
              </a:tr>
              <a:tr h="533400">
                <a:tc>
                  <a:txBody>
                    <a:bodyPr/>
                    <a:lstStyle/>
                    <a:p>
                      <a:pPr algn="ctr"/>
                      <a:r>
                        <a:rPr lang="en-US" sz="2800" dirty="0"/>
                        <a:t>4</a:t>
                      </a:r>
                    </a:p>
                  </a:txBody>
                  <a:tcPr/>
                </a:tc>
                <a:tc>
                  <a:txBody>
                    <a:bodyPr/>
                    <a:lstStyle/>
                    <a:p>
                      <a:pPr algn="ctr"/>
                      <a:endParaRPr lang="en-US" sz="2800" b="0" dirty="0"/>
                    </a:p>
                  </a:txBody>
                  <a:tcPr/>
                </a:tc>
                <a:tc>
                  <a:txBody>
                    <a:bodyPr/>
                    <a:lstStyle/>
                    <a:p>
                      <a:pPr algn="ctr"/>
                      <a:endParaRPr lang="en-US" sz="2800" dirty="0"/>
                    </a:p>
                  </a:txBody>
                  <a:tcPr/>
                </a:tc>
                <a:extLst>
                  <a:ext uri="{0D108BD9-81ED-4DB2-BD59-A6C34878D82A}">
                    <a16:rowId xmlns:a16="http://schemas.microsoft.com/office/drawing/2014/main" val="10003"/>
                  </a:ext>
                </a:extLst>
              </a:tr>
              <a:tr h="533400">
                <a:tc>
                  <a:txBody>
                    <a:bodyPr/>
                    <a:lstStyle/>
                    <a:p>
                      <a:pPr algn="ctr"/>
                      <a:r>
                        <a:rPr lang="en-US" sz="2800" dirty="0"/>
                        <a:t>5</a:t>
                      </a:r>
                    </a:p>
                  </a:txBody>
                  <a:tcPr/>
                </a:tc>
                <a:tc>
                  <a:txBody>
                    <a:bodyPr/>
                    <a:lstStyle/>
                    <a:p>
                      <a:pPr algn="ctr"/>
                      <a:endParaRPr lang="en-US" sz="2800" dirty="0"/>
                    </a:p>
                  </a:txBody>
                  <a:tcPr/>
                </a:tc>
                <a:tc>
                  <a:txBody>
                    <a:bodyPr/>
                    <a:lstStyle/>
                    <a:p>
                      <a:pPr algn="ctr"/>
                      <a:endParaRPr lang="en-US" sz="2800" b="1" dirty="0"/>
                    </a:p>
                  </a:txBody>
                  <a:tcPr/>
                </a:tc>
                <a:extLst>
                  <a:ext uri="{0D108BD9-81ED-4DB2-BD59-A6C34878D82A}">
                    <a16:rowId xmlns:a16="http://schemas.microsoft.com/office/drawing/2014/main" val="10004"/>
                  </a:ext>
                </a:extLst>
              </a:tr>
              <a:tr h="533400">
                <a:tc>
                  <a:txBody>
                    <a:bodyPr/>
                    <a:lstStyle/>
                    <a:p>
                      <a:pPr algn="ctr"/>
                      <a:r>
                        <a:rPr lang="en-US" sz="2800" dirty="0"/>
                        <a:t>6</a:t>
                      </a:r>
                    </a:p>
                  </a:txBody>
                  <a:tcPr/>
                </a:tc>
                <a:tc>
                  <a:txBody>
                    <a:bodyPr/>
                    <a:lstStyle/>
                    <a:p>
                      <a:pPr algn="ctr"/>
                      <a:endParaRPr lang="en-US" sz="2800" dirty="0"/>
                    </a:p>
                  </a:txBody>
                  <a:tcPr/>
                </a:tc>
                <a:tc>
                  <a:txBody>
                    <a:bodyPr/>
                    <a:lstStyle/>
                    <a:p>
                      <a:pPr algn="ctr"/>
                      <a:endParaRPr lang="en-US" sz="2800" dirty="0"/>
                    </a:p>
                  </a:txBody>
                  <a:tcPr/>
                </a:tc>
                <a:extLst>
                  <a:ext uri="{0D108BD9-81ED-4DB2-BD59-A6C34878D82A}">
                    <a16:rowId xmlns:a16="http://schemas.microsoft.com/office/drawing/2014/main" val="10005"/>
                  </a:ext>
                </a:extLst>
              </a:tr>
              <a:tr h="533400">
                <a:tc>
                  <a:txBody>
                    <a:bodyPr/>
                    <a:lstStyle/>
                    <a:p>
                      <a:pPr algn="ctr"/>
                      <a:r>
                        <a:rPr lang="en-US" sz="2800" dirty="0"/>
                        <a:t>7</a:t>
                      </a:r>
                    </a:p>
                  </a:txBody>
                  <a:tcPr/>
                </a:tc>
                <a:tc>
                  <a:txBody>
                    <a:bodyPr/>
                    <a:lstStyle/>
                    <a:p>
                      <a:pPr algn="ctr"/>
                      <a:endParaRPr lang="en-US" sz="2800" b="1" dirty="0"/>
                    </a:p>
                  </a:txBody>
                  <a:tcPr/>
                </a:tc>
                <a:tc>
                  <a:txBody>
                    <a:bodyPr/>
                    <a:lstStyle/>
                    <a:p>
                      <a:pPr algn="ctr"/>
                      <a:endParaRPr lang="en-US" sz="2800" dirty="0"/>
                    </a:p>
                  </a:txBody>
                  <a:tcPr/>
                </a:tc>
                <a:extLst>
                  <a:ext uri="{0D108BD9-81ED-4DB2-BD59-A6C34878D82A}">
                    <a16:rowId xmlns:a16="http://schemas.microsoft.com/office/drawing/2014/main" val="10006"/>
                  </a:ext>
                </a:extLst>
              </a:tr>
            </a:tbl>
          </a:graphicData>
        </a:graphic>
      </p:graphicFrame>
      <p:sp>
        <p:nvSpPr>
          <p:cNvPr id="2" name="Title 1"/>
          <p:cNvSpPr>
            <a:spLocks noGrp="1"/>
          </p:cNvSpPr>
          <p:nvPr>
            <p:ph type="title"/>
          </p:nvPr>
        </p:nvSpPr>
        <p:spPr/>
        <p:txBody>
          <a:bodyPr/>
          <a:lstStyle/>
          <a:p>
            <a:r>
              <a:rPr lang="en-US" dirty="0"/>
              <a:t>Games </a:t>
            </a:r>
            <a:r>
              <a:rPr lang="mr-IN" dirty="0"/>
              <a:t>–</a:t>
            </a:r>
            <a:r>
              <a:rPr lang="en-US" dirty="0"/>
              <a:t> Three “Intelligent” Agents </a:t>
            </a:r>
          </a:p>
        </p:txBody>
      </p:sp>
      <p:sp>
        <p:nvSpPr>
          <p:cNvPr id="3" name="Content Placeholder 2"/>
          <p:cNvSpPr>
            <a:spLocks noGrp="1"/>
          </p:cNvSpPr>
          <p:nvPr>
            <p:ph idx="1"/>
          </p:nvPr>
        </p:nvSpPr>
        <p:spPr/>
        <p:txBody>
          <a:bodyPr>
            <a:normAutofit/>
          </a:bodyPr>
          <a:lstStyle/>
          <a:p>
            <a:r>
              <a:rPr lang="en-US" dirty="0"/>
              <a:t>C: Record statistics of winning positions</a:t>
            </a:r>
          </a:p>
        </p:txBody>
      </p:sp>
      <p:graphicFrame>
        <p:nvGraphicFramePr>
          <p:cNvPr id="5" name="Table 4"/>
          <p:cNvGraphicFramePr>
            <a:graphicFrameLocks noGrp="1"/>
          </p:cNvGraphicFramePr>
          <p:nvPr>
            <p:extLst/>
          </p:nvPr>
        </p:nvGraphicFramePr>
        <p:xfrm>
          <a:off x="3109354" y="2004924"/>
          <a:ext cx="6019800" cy="3718560"/>
        </p:xfrm>
        <a:graphic>
          <a:graphicData uri="http://schemas.openxmlformats.org/drawingml/2006/table">
            <a:tbl>
              <a:tblPr firstRow="1" bandRow="1">
                <a:tableStyleId>{5C22544A-7EE6-4342-B048-85BDC9FD1C3A}</a:tableStyleId>
              </a:tblPr>
              <a:tblGrid>
                <a:gridCol w="3274847">
                  <a:extLst>
                    <a:ext uri="{9D8B030D-6E8A-4147-A177-3AD203B41FA5}">
                      <a16:colId xmlns:a16="http://schemas.microsoft.com/office/drawing/2014/main" val="20000"/>
                    </a:ext>
                  </a:extLst>
                </a:gridCol>
                <a:gridCol w="1427376">
                  <a:extLst>
                    <a:ext uri="{9D8B030D-6E8A-4147-A177-3AD203B41FA5}">
                      <a16:colId xmlns:a16="http://schemas.microsoft.com/office/drawing/2014/main" val="20001"/>
                    </a:ext>
                  </a:extLst>
                </a:gridCol>
                <a:gridCol w="1317577">
                  <a:extLst>
                    <a:ext uri="{9D8B030D-6E8A-4147-A177-3AD203B41FA5}">
                      <a16:colId xmlns:a16="http://schemas.microsoft.com/office/drawing/2014/main" val="20002"/>
                    </a:ext>
                  </a:extLst>
                </a:gridCol>
              </a:tblGrid>
              <a:tr h="160499">
                <a:tc>
                  <a:txBody>
                    <a:bodyPr/>
                    <a:lstStyle/>
                    <a:p>
                      <a:pPr algn="ctr"/>
                      <a:r>
                        <a:rPr lang="en-US" sz="2800" dirty="0"/>
                        <a:t>Pieces Available</a:t>
                      </a:r>
                    </a:p>
                  </a:txBody>
                  <a:tcPr/>
                </a:tc>
                <a:tc>
                  <a:txBody>
                    <a:bodyPr/>
                    <a:lstStyle/>
                    <a:p>
                      <a:pPr algn="ctr"/>
                      <a:r>
                        <a:rPr lang="en-US" sz="2800" dirty="0"/>
                        <a:t>Take 1</a:t>
                      </a:r>
                    </a:p>
                  </a:txBody>
                  <a:tcPr/>
                </a:tc>
                <a:tc>
                  <a:txBody>
                    <a:bodyPr/>
                    <a:lstStyle/>
                    <a:p>
                      <a:pPr algn="ctr"/>
                      <a:r>
                        <a:rPr lang="en-US" sz="2800" dirty="0"/>
                        <a:t>Take</a:t>
                      </a:r>
                      <a:r>
                        <a:rPr lang="en-US" sz="2800" baseline="0" dirty="0"/>
                        <a:t> 2</a:t>
                      </a:r>
                      <a:endParaRPr lang="en-US" sz="2800" dirty="0"/>
                    </a:p>
                  </a:txBody>
                  <a:tcPr/>
                </a:tc>
                <a:extLst>
                  <a:ext uri="{0D108BD9-81ED-4DB2-BD59-A6C34878D82A}">
                    <a16:rowId xmlns:a16="http://schemas.microsoft.com/office/drawing/2014/main" val="10000"/>
                  </a:ext>
                </a:extLst>
              </a:tr>
              <a:tr h="533400">
                <a:tc>
                  <a:txBody>
                    <a:bodyPr/>
                    <a:lstStyle/>
                    <a:p>
                      <a:pPr algn="ctr"/>
                      <a:r>
                        <a:rPr lang="en-US" sz="2800" dirty="0">
                          <a:solidFill>
                            <a:srgbClr val="C00000"/>
                          </a:solidFill>
                        </a:rPr>
                        <a:t>2</a:t>
                      </a:r>
                    </a:p>
                  </a:txBody>
                  <a:tcPr/>
                </a:tc>
                <a:tc>
                  <a:txBody>
                    <a:bodyPr/>
                    <a:lstStyle/>
                    <a:p>
                      <a:pPr algn="ctr"/>
                      <a:endParaRPr lang="en-US" sz="2800" dirty="0"/>
                    </a:p>
                  </a:txBody>
                  <a:tcPr/>
                </a:tc>
                <a:tc>
                  <a:txBody>
                    <a:bodyPr/>
                    <a:lstStyle/>
                    <a:p>
                      <a:pPr algn="ctr"/>
                      <a:r>
                        <a:rPr lang="en-US" sz="2800" b="0" dirty="0"/>
                        <a:t>100%</a:t>
                      </a:r>
                    </a:p>
                  </a:txBody>
                  <a:tcPr/>
                </a:tc>
                <a:extLst>
                  <a:ext uri="{0D108BD9-81ED-4DB2-BD59-A6C34878D82A}">
                    <a16:rowId xmlns:a16="http://schemas.microsoft.com/office/drawing/2014/main" val="10001"/>
                  </a:ext>
                </a:extLst>
              </a:tr>
              <a:tr h="533400">
                <a:tc>
                  <a:txBody>
                    <a:bodyPr/>
                    <a:lstStyle/>
                    <a:p>
                      <a:pPr algn="ctr"/>
                      <a:r>
                        <a:rPr lang="en-US" sz="2800" dirty="0"/>
                        <a:t>3</a:t>
                      </a:r>
                    </a:p>
                  </a:txBody>
                  <a:tcPr/>
                </a:tc>
                <a:tc>
                  <a:txBody>
                    <a:bodyPr/>
                    <a:lstStyle/>
                    <a:p>
                      <a:pPr algn="ctr"/>
                      <a:endParaRPr lang="en-US" sz="2800" dirty="0"/>
                    </a:p>
                  </a:txBody>
                  <a:tcPr/>
                </a:tc>
                <a:tc>
                  <a:txBody>
                    <a:bodyPr/>
                    <a:lstStyle/>
                    <a:p>
                      <a:pPr algn="ctr"/>
                      <a:endParaRPr lang="en-US" sz="2800" dirty="0"/>
                    </a:p>
                  </a:txBody>
                  <a:tcPr/>
                </a:tc>
                <a:extLst>
                  <a:ext uri="{0D108BD9-81ED-4DB2-BD59-A6C34878D82A}">
                    <a16:rowId xmlns:a16="http://schemas.microsoft.com/office/drawing/2014/main" val="10002"/>
                  </a:ext>
                </a:extLst>
              </a:tr>
              <a:tr h="533400">
                <a:tc>
                  <a:txBody>
                    <a:bodyPr/>
                    <a:lstStyle/>
                    <a:p>
                      <a:pPr algn="ctr"/>
                      <a:r>
                        <a:rPr lang="en-US" sz="2800" dirty="0">
                          <a:solidFill>
                            <a:srgbClr val="C00000"/>
                          </a:solidFill>
                        </a:rPr>
                        <a:t>4</a:t>
                      </a:r>
                    </a:p>
                  </a:txBody>
                  <a:tcPr/>
                </a:tc>
                <a:tc>
                  <a:txBody>
                    <a:bodyPr/>
                    <a:lstStyle/>
                    <a:p>
                      <a:pPr algn="ctr"/>
                      <a:r>
                        <a:rPr lang="en-US" sz="2800" b="0" dirty="0"/>
                        <a:t>100%</a:t>
                      </a:r>
                    </a:p>
                  </a:txBody>
                  <a:tcPr/>
                </a:tc>
                <a:tc>
                  <a:txBody>
                    <a:bodyPr/>
                    <a:lstStyle/>
                    <a:p>
                      <a:pPr algn="ctr"/>
                      <a:endParaRPr lang="en-US" sz="2800" dirty="0"/>
                    </a:p>
                  </a:txBody>
                  <a:tcPr/>
                </a:tc>
                <a:extLst>
                  <a:ext uri="{0D108BD9-81ED-4DB2-BD59-A6C34878D82A}">
                    <a16:rowId xmlns:a16="http://schemas.microsoft.com/office/drawing/2014/main" val="10003"/>
                  </a:ext>
                </a:extLst>
              </a:tr>
              <a:tr h="533400">
                <a:tc>
                  <a:txBody>
                    <a:bodyPr/>
                    <a:lstStyle/>
                    <a:p>
                      <a:pPr algn="ctr"/>
                      <a:r>
                        <a:rPr lang="en-US" sz="2800" dirty="0"/>
                        <a:t>5</a:t>
                      </a:r>
                    </a:p>
                  </a:txBody>
                  <a:tcPr/>
                </a:tc>
                <a:tc>
                  <a:txBody>
                    <a:bodyPr/>
                    <a:lstStyle/>
                    <a:p>
                      <a:pPr algn="ctr"/>
                      <a:endParaRPr lang="en-US" sz="2800" dirty="0"/>
                    </a:p>
                  </a:txBody>
                  <a:tcPr/>
                </a:tc>
                <a:tc>
                  <a:txBody>
                    <a:bodyPr/>
                    <a:lstStyle/>
                    <a:p>
                      <a:pPr algn="ctr"/>
                      <a:endParaRPr lang="en-US" sz="2800" b="1" dirty="0"/>
                    </a:p>
                  </a:txBody>
                  <a:tcPr/>
                </a:tc>
                <a:extLst>
                  <a:ext uri="{0D108BD9-81ED-4DB2-BD59-A6C34878D82A}">
                    <a16:rowId xmlns:a16="http://schemas.microsoft.com/office/drawing/2014/main" val="10004"/>
                  </a:ext>
                </a:extLst>
              </a:tr>
              <a:tr h="533400">
                <a:tc>
                  <a:txBody>
                    <a:bodyPr/>
                    <a:lstStyle/>
                    <a:p>
                      <a:pPr algn="ctr"/>
                      <a:r>
                        <a:rPr lang="en-US" sz="2800" dirty="0"/>
                        <a:t>6</a:t>
                      </a:r>
                    </a:p>
                  </a:txBody>
                  <a:tcPr/>
                </a:tc>
                <a:tc>
                  <a:txBody>
                    <a:bodyPr/>
                    <a:lstStyle/>
                    <a:p>
                      <a:pPr algn="ctr"/>
                      <a:endParaRPr lang="en-US" sz="2800" dirty="0"/>
                    </a:p>
                  </a:txBody>
                  <a:tcPr/>
                </a:tc>
                <a:tc>
                  <a:txBody>
                    <a:bodyPr/>
                    <a:lstStyle/>
                    <a:p>
                      <a:pPr algn="ctr"/>
                      <a:endParaRPr lang="en-US" sz="2800" dirty="0"/>
                    </a:p>
                  </a:txBody>
                  <a:tcPr/>
                </a:tc>
                <a:extLst>
                  <a:ext uri="{0D108BD9-81ED-4DB2-BD59-A6C34878D82A}">
                    <a16:rowId xmlns:a16="http://schemas.microsoft.com/office/drawing/2014/main" val="10005"/>
                  </a:ext>
                </a:extLst>
              </a:tr>
              <a:tr h="533400">
                <a:tc>
                  <a:txBody>
                    <a:bodyPr/>
                    <a:lstStyle/>
                    <a:p>
                      <a:pPr algn="ctr"/>
                      <a:r>
                        <a:rPr lang="en-US" sz="2800" dirty="0">
                          <a:solidFill>
                            <a:srgbClr val="C00000"/>
                          </a:solidFill>
                        </a:rPr>
                        <a:t>7</a:t>
                      </a:r>
                    </a:p>
                  </a:txBody>
                  <a:tcPr/>
                </a:tc>
                <a:tc>
                  <a:txBody>
                    <a:bodyPr/>
                    <a:lstStyle/>
                    <a:p>
                      <a:pPr algn="ctr"/>
                      <a:endParaRPr lang="en-US" sz="2800" b="1" dirty="0"/>
                    </a:p>
                  </a:txBody>
                  <a:tcPr/>
                </a:tc>
                <a:tc>
                  <a:txBody>
                    <a:bodyPr/>
                    <a:lstStyle/>
                    <a:p>
                      <a:pPr algn="ctr"/>
                      <a:r>
                        <a:rPr lang="en-US" sz="2800" dirty="0"/>
                        <a:t>100%</a:t>
                      </a:r>
                    </a:p>
                  </a:txBody>
                  <a:tcPr/>
                </a:tc>
                <a:extLst>
                  <a:ext uri="{0D108BD9-81ED-4DB2-BD59-A6C34878D82A}">
                    <a16:rowId xmlns:a16="http://schemas.microsoft.com/office/drawing/2014/main" val="10006"/>
                  </a:ext>
                </a:extLst>
              </a:tr>
            </a:tbl>
          </a:graphicData>
        </a:graphic>
      </p:graphicFrame>
      <p:graphicFrame>
        <p:nvGraphicFramePr>
          <p:cNvPr id="7" name="Table 6"/>
          <p:cNvGraphicFramePr>
            <a:graphicFrameLocks noGrp="1"/>
          </p:cNvGraphicFramePr>
          <p:nvPr>
            <p:extLst/>
          </p:nvPr>
        </p:nvGraphicFramePr>
        <p:xfrm>
          <a:off x="3109354" y="2004924"/>
          <a:ext cx="6019800" cy="3718560"/>
        </p:xfrm>
        <a:graphic>
          <a:graphicData uri="http://schemas.openxmlformats.org/drawingml/2006/table">
            <a:tbl>
              <a:tblPr firstRow="1" bandRow="1">
                <a:tableStyleId>{5C22544A-7EE6-4342-B048-85BDC9FD1C3A}</a:tableStyleId>
              </a:tblPr>
              <a:tblGrid>
                <a:gridCol w="3274847">
                  <a:extLst>
                    <a:ext uri="{9D8B030D-6E8A-4147-A177-3AD203B41FA5}">
                      <a16:colId xmlns:a16="http://schemas.microsoft.com/office/drawing/2014/main" val="20000"/>
                    </a:ext>
                  </a:extLst>
                </a:gridCol>
                <a:gridCol w="1427376">
                  <a:extLst>
                    <a:ext uri="{9D8B030D-6E8A-4147-A177-3AD203B41FA5}">
                      <a16:colId xmlns:a16="http://schemas.microsoft.com/office/drawing/2014/main" val="20001"/>
                    </a:ext>
                  </a:extLst>
                </a:gridCol>
                <a:gridCol w="1317577">
                  <a:extLst>
                    <a:ext uri="{9D8B030D-6E8A-4147-A177-3AD203B41FA5}">
                      <a16:colId xmlns:a16="http://schemas.microsoft.com/office/drawing/2014/main" val="20002"/>
                    </a:ext>
                  </a:extLst>
                </a:gridCol>
              </a:tblGrid>
              <a:tr h="160499">
                <a:tc>
                  <a:txBody>
                    <a:bodyPr/>
                    <a:lstStyle/>
                    <a:p>
                      <a:pPr algn="ctr"/>
                      <a:r>
                        <a:rPr lang="en-US" sz="2800" dirty="0"/>
                        <a:t>Pieces Available</a:t>
                      </a:r>
                    </a:p>
                  </a:txBody>
                  <a:tcPr/>
                </a:tc>
                <a:tc>
                  <a:txBody>
                    <a:bodyPr/>
                    <a:lstStyle/>
                    <a:p>
                      <a:pPr algn="ctr"/>
                      <a:r>
                        <a:rPr lang="en-US" sz="2800" dirty="0"/>
                        <a:t>Take 1</a:t>
                      </a:r>
                    </a:p>
                  </a:txBody>
                  <a:tcPr/>
                </a:tc>
                <a:tc>
                  <a:txBody>
                    <a:bodyPr/>
                    <a:lstStyle/>
                    <a:p>
                      <a:pPr algn="ctr"/>
                      <a:r>
                        <a:rPr lang="en-US" sz="2800" dirty="0"/>
                        <a:t>Take</a:t>
                      </a:r>
                      <a:r>
                        <a:rPr lang="en-US" sz="2800" baseline="0" dirty="0"/>
                        <a:t> 2</a:t>
                      </a:r>
                      <a:endParaRPr lang="en-US" sz="2800" dirty="0"/>
                    </a:p>
                  </a:txBody>
                  <a:tcPr/>
                </a:tc>
                <a:extLst>
                  <a:ext uri="{0D108BD9-81ED-4DB2-BD59-A6C34878D82A}">
                    <a16:rowId xmlns:a16="http://schemas.microsoft.com/office/drawing/2014/main" val="10000"/>
                  </a:ext>
                </a:extLst>
              </a:tr>
              <a:tr h="533400">
                <a:tc>
                  <a:txBody>
                    <a:bodyPr/>
                    <a:lstStyle/>
                    <a:p>
                      <a:pPr algn="ctr"/>
                      <a:r>
                        <a:rPr lang="en-US" sz="2800" dirty="0"/>
                        <a:t>2</a:t>
                      </a:r>
                    </a:p>
                  </a:txBody>
                  <a:tcPr/>
                </a:tc>
                <a:tc>
                  <a:txBody>
                    <a:bodyPr/>
                    <a:lstStyle/>
                    <a:p>
                      <a:pPr algn="ctr"/>
                      <a:endParaRPr lang="en-US" sz="2800" dirty="0"/>
                    </a:p>
                  </a:txBody>
                  <a:tcPr/>
                </a:tc>
                <a:tc>
                  <a:txBody>
                    <a:bodyPr/>
                    <a:lstStyle/>
                    <a:p>
                      <a:pPr algn="ctr"/>
                      <a:r>
                        <a:rPr lang="en-US" sz="2800" b="0" dirty="0"/>
                        <a:t>100%</a:t>
                      </a:r>
                    </a:p>
                  </a:txBody>
                  <a:tcPr/>
                </a:tc>
                <a:extLst>
                  <a:ext uri="{0D108BD9-81ED-4DB2-BD59-A6C34878D82A}">
                    <a16:rowId xmlns:a16="http://schemas.microsoft.com/office/drawing/2014/main" val="10001"/>
                  </a:ext>
                </a:extLst>
              </a:tr>
              <a:tr h="533400">
                <a:tc>
                  <a:txBody>
                    <a:bodyPr/>
                    <a:lstStyle/>
                    <a:p>
                      <a:pPr algn="ctr"/>
                      <a:r>
                        <a:rPr lang="en-US" sz="2800" dirty="0">
                          <a:solidFill>
                            <a:srgbClr val="C00000"/>
                          </a:solidFill>
                        </a:rPr>
                        <a:t>3</a:t>
                      </a:r>
                    </a:p>
                  </a:txBody>
                  <a:tcPr/>
                </a:tc>
                <a:tc>
                  <a:txBody>
                    <a:bodyPr/>
                    <a:lstStyle/>
                    <a:p>
                      <a:pPr algn="ctr"/>
                      <a:r>
                        <a:rPr lang="en-US" sz="2800" dirty="0">
                          <a:solidFill>
                            <a:srgbClr val="C00000"/>
                          </a:solidFill>
                        </a:rPr>
                        <a:t>0%</a:t>
                      </a:r>
                    </a:p>
                  </a:txBody>
                  <a:tcPr/>
                </a:tc>
                <a:tc>
                  <a:txBody>
                    <a:bodyPr/>
                    <a:lstStyle/>
                    <a:p>
                      <a:pPr algn="ctr"/>
                      <a:endParaRPr lang="en-US" sz="2800" dirty="0"/>
                    </a:p>
                  </a:txBody>
                  <a:tcPr/>
                </a:tc>
                <a:extLst>
                  <a:ext uri="{0D108BD9-81ED-4DB2-BD59-A6C34878D82A}">
                    <a16:rowId xmlns:a16="http://schemas.microsoft.com/office/drawing/2014/main" val="10002"/>
                  </a:ext>
                </a:extLst>
              </a:tr>
              <a:tr h="533400">
                <a:tc>
                  <a:txBody>
                    <a:bodyPr/>
                    <a:lstStyle/>
                    <a:p>
                      <a:pPr algn="ctr"/>
                      <a:r>
                        <a:rPr lang="en-US" sz="2800" dirty="0"/>
                        <a:t>4</a:t>
                      </a:r>
                    </a:p>
                  </a:txBody>
                  <a:tcPr/>
                </a:tc>
                <a:tc>
                  <a:txBody>
                    <a:bodyPr/>
                    <a:lstStyle/>
                    <a:p>
                      <a:pPr algn="ctr"/>
                      <a:r>
                        <a:rPr lang="en-US" sz="2800" b="0" dirty="0"/>
                        <a:t>100%</a:t>
                      </a:r>
                    </a:p>
                  </a:txBody>
                  <a:tcPr/>
                </a:tc>
                <a:tc>
                  <a:txBody>
                    <a:bodyPr/>
                    <a:lstStyle/>
                    <a:p>
                      <a:pPr algn="ctr"/>
                      <a:endParaRPr lang="en-US" sz="2800" dirty="0"/>
                    </a:p>
                  </a:txBody>
                  <a:tcPr/>
                </a:tc>
                <a:extLst>
                  <a:ext uri="{0D108BD9-81ED-4DB2-BD59-A6C34878D82A}">
                    <a16:rowId xmlns:a16="http://schemas.microsoft.com/office/drawing/2014/main" val="10003"/>
                  </a:ext>
                </a:extLst>
              </a:tr>
              <a:tr h="533400">
                <a:tc>
                  <a:txBody>
                    <a:bodyPr/>
                    <a:lstStyle/>
                    <a:p>
                      <a:pPr algn="ctr"/>
                      <a:r>
                        <a:rPr lang="en-US" sz="2800" dirty="0"/>
                        <a:t>5</a:t>
                      </a:r>
                    </a:p>
                  </a:txBody>
                  <a:tcPr/>
                </a:tc>
                <a:tc>
                  <a:txBody>
                    <a:bodyPr/>
                    <a:lstStyle/>
                    <a:p>
                      <a:pPr algn="ctr"/>
                      <a:endParaRPr lang="en-US" sz="2800" dirty="0"/>
                    </a:p>
                  </a:txBody>
                  <a:tcPr/>
                </a:tc>
                <a:tc>
                  <a:txBody>
                    <a:bodyPr/>
                    <a:lstStyle/>
                    <a:p>
                      <a:pPr algn="ctr"/>
                      <a:endParaRPr lang="en-US" sz="2800" b="1" dirty="0"/>
                    </a:p>
                  </a:txBody>
                  <a:tcPr/>
                </a:tc>
                <a:extLst>
                  <a:ext uri="{0D108BD9-81ED-4DB2-BD59-A6C34878D82A}">
                    <a16:rowId xmlns:a16="http://schemas.microsoft.com/office/drawing/2014/main" val="10004"/>
                  </a:ext>
                </a:extLst>
              </a:tr>
              <a:tr h="533400">
                <a:tc>
                  <a:txBody>
                    <a:bodyPr/>
                    <a:lstStyle/>
                    <a:p>
                      <a:pPr algn="ctr"/>
                      <a:r>
                        <a:rPr lang="en-US" sz="2800" dirty="0"/>
                        <a:t>6</a:t>
                      </a:r>
                    </a:p>
                  </a:txBody>
                  <a:tcPr/>
                </a:tc>
                <a:tc>
                  <a:txBody>
                    <a:bodyPr/>
                    <a:lstStyle/>
                    <a:p>
                      <a:pPr algn="ctr"/>
                      <a:endParaRPr lang="en-US" sz="2800" dirty="0"/>
                    </a:p>
                  </a:txBody>
                  <a:tcPr/>
                </a:tc>
                <a:tc>
                  <a:txBody>
                    <a:bodyPr/>
                    <a:lstStyle/>
                    <a:p>
                      <a:pPr algn="ctr"/>
                      <a:endParaRPr lang="en-US" sz="2800" dirty="0"/>
                    </a:p>
                  </a:txBody>
                  <a:tcPr/>
                </a:tc>
                <a:extLst>
                  <a:ext uri="{0D108BD9-81ED-4DB2-BD59-A6C34878D82A}">
                    <a16:rowId xmlns:a16="http://schemas.microsoft.com/office/drawing/2014/main" val="10005"/>
                  </a:ext>
                </a:extLst>
              </a:tr>
              <a:tr h="533400">
                <a:tc>
                  <a:txBody>
                    <a:bodyPr/>
                    <a:lstStyle/>
                    <a:p>
                      <a:pPr algn="ctr"/>
                      <a:r>
                        <a:rPr lang="en-US" sz="2800" dirty="0">
                          <a:solidFill>
                            <a:srgbClr val="C00000"/>
                          </a:solidFill>
                        </a:rPr>
                        <a:t>7</a:t>
                      </a:r>
                    </a:p>
                  </a:txBody>
                  <a:tcPr/>
                </a:tc>
                <a:tc>
                  <a:txBody>
                    <a:bodyPr/>
                    <a:lstStyle/>
                    <a:p>
                      <a:pPr algn="ctr"/>
                      <a:endParaRPr lang="en-US" sz="2800" b="1" dirty="0"/>
                    </a:p>
                  </a:txBody>
                  <a:tcPr/>
                </a:tc>
                <a:tc>
                  <a:txBody>
                    <a:bodyPr/>
                    <a:lstStyle/>
                    <a:p>
                      <a:pPr algn="ctr"/>
                      <a:r>
                        <a:rPr lang="en-US" sz="2800" dirty="0">
                          <a:solidFill>
                            <a:srgbClr val="C00000"/>
                          </a:solidFill>
                        </a:rPr>
                        <a:t>50%</a:t>
                      </a:r>
                    </a:p>
                  </a:txBody>
                  <a:tcPr/>
                </a:tc>
                <a:extLst>
                  <a:ext uri="{0D108BD9-81ED-4DB2-BD59-A6C34878D82A}">
                    <a16:rowId xmlns:a16="http://schemas.microsoft.com/office/drawing/2014/main" val="10006"/>
                  </a:ext>
                </a:extLst>
              </a:tr>
            </a:tbl>
          </a:graphicData>
        </a:graphic>
      </p:graphicFrame>
      <p:graphicFrame>
        <p:nvGraphicFramePr>
          <p:cNvPr id="4" name="Table 3"/>
          <p:cNvGraphicFramePr>
            <a:graphicFrameLocks noGrp="1"/>
          </p:cNvGraphicFramePr>
          <p:nvPr>
            <p:extLst/>
          </p:nvPr>
        </p:nvGraphicFramePr>
        <p:xfrm>
          <a:off x="3109354" y="2004924"/>
          <a:ext cx="6019800" cy="3718560"/>
        </p:xfrm>
        <a:graphic>
          <a:graphicData uri="http://schemas.openxmlformats.org/drawingml/2006/table">
            <a:tbl>
              <a:tblPr firstRow="1" bandRow="1">
                <a:tableStyleId>{5C22544A-7EE6-4342-B048-85BDC9FD1C3A}</a:tableStyleId>
              </a:tblPr>
              <a:tblGrid>
                <a:gridCol w="3274847">
                  <a:extLst>
                    <a:ext uri="{9D8B030D-6E8A-4147-A177-3AD203B41FA5}">
                      <a16:colId xmlns:a16="http://schemas.microsoft.com/office/drawing/2014/main" val="20000"/>
                    </a:ext>
                  </a:extLst>
                </a:gridCol>
                <a:gridCol w="1427376">
                  <a:extLst>
                    <a:ext uri="{9D8B030D-6E8A-4147-A177-3AD203B41FA5}">
                      <a16:colId xmlns:a16="http://schemas.microsoft.com/office/drawing/2014/main" val="20001"/>
                    </a:ext>
                  </a:extLst>
                </a:gridCol>
                <a:gridCol w="1317577">
                  <a:extLst>
                    <a:ext uri="{9D8B030D-6E8A-4147-A177-3AD203B41FA5}">
                      <a16:colId xmlns:a16="http://schemas.microsoft.com/office/drawing/2014/main" val="20002"/>
                    </a:ext>
                  </a:extLst>
                </a:gridCol>
              </a:tblGrid>
              <a:tr h="0">
                <a:tc>
                  <a:txBody>
                    <a:bodyPr/>
                    <a:lstStyle/>
                    <a:p>
                      <a:pPr algn="ctr"/>
                      <a:r>
                        <a:rPr lang="en-US" sz="2800" dirty="0"/>
                        <a:t>Pieces Available</a:t>
                      </a:r>
                    </a:p>
                  </a:txBody>
                  <a:tcPr/>
                </a:tc>
                <a:tc>
                  <a:txBody>
                    <a:bodyPr/>
                    <a:lstStyle/>
                    <a:p>
                      <a:pPr algn="ctr"/>
                      <a:r>
                        <a:rPr lang="en-US" sz="2800" dirty="0"/>
                        <a:t>Take 1</a:t>
                      </a:r>
                    </a:p>
                  </a:txBody>
                  <a:tcPr/>
                </a:tc>
                <a:tc>
                  <a:txBody>
                    <a:bodyPr/>
                    <a:lstStyle/>
                    <a:p>
                      <a:pPr algn="ctr"/>
                      <a:r>
                        <a:rPr lang="en-US" sz="2800" dirty="0"/>
                        <a:t>Take</a:t>
                      </a:r>
                      <a:r>
                        <a:rPr lang="en-US" sz="2800" baseline="0" dirty="0"/>
                        <a:t> 2</a:t>
                      </a:r>
                      <a:endParaRPr lang="en-US" sz="2800" dirty="0"/>
                    </a:p>
                  </a:txBody>
                  <a:tcPr/>
                </a:tc>
                <a:extLst>
                  <a:ext uri="{0D108BD9-81ED-4DB2-BD59-A6C34878D82A}">
                    <a16:rowId xmlns:a16="http://schemas.microsoft.com/office/drawing/2014/main" val="10000"/>
                  </a:ext>
                </a:extLst>
              </a:tr>
              <a:tr h="533400">
                <a:tc>
                  <a:txBody>
                    <a:bodyPr/>
                    <a:lstStyle/>
                    <a:p>
                      <a:pPr algn="ctr"/>
                      <a:r>
                        <a:rPr lang="en-US" sz="2800" dirty="0"/>
                        <a:t>2</a:t>
                      </a:r>
                    </a:p>
                  </a:txBody>
                  <a:tcPr/>
                </a:tc>
                <a:tc>
                  <a:txBody>
                    <a:bodyPr/>
                    <a:lstStyle/>
                    <a:p>
                      <a:pPr algn="ctr"/>
                      <a:r>
                        <a:rPr lang="en-US" sz="2800" dirty="0"/>
                        <a:t>0%</a:t>
                      </a:r>
                    </a:p>
                  </a:txBody>
                  <a:tcPr/>
                </a:tc>
                <a:tc>
                  <a:txBody>
                    <a:bodyPr/>
                    <a:lstStyle/>
                    <a:p>
                      <a:pPr algn="ctr"/>
                      <a:r>
                        <a:rPr lang="en-US" sz="2800" b="1" dirty="0">
                          <a:solidFill>
                            <a:srgbClr val="C00000"/>
                          </a:solidFill>
                        </a:rPr>
                        <a:t>100%</a:t>
                      </a:r>
                    </a:p>
                  </a:txBody>
                  <a:tcPr/>
                </a:tc>
                <a:extLst>
                  <a:ext uri="{0D108BD9-81ED-4DB2-BD59-A6C34878D82A}">
                    <a16:rowId xmlns:a16="http://schemas.microsoft.com/office/drawing/2014/main" val="10001"/>
                  </a:ext>
                </a:extLst>
              </a:tr>
              <a:tr h="533400">
                <a:tc>
                  <a:txBody>
                    <a:bodyPr/>
                    <a:lstStyle/>
                    <a:p>
                      <a:pPr algn="ctr"/>
                      <a:r>
                        <a:rPr lang="en-US" sz="2800" dirty="0"/>
                        <a:t>3</a:t>
                      </a:r>
                    </a:p>
                  </a:txBody>
                  <a:tcPr/>
                </a:tc>
                <a:tc>
                  <a:txBody>
                    <a:bodyPr/>
                    <a:lstStyle/>
                    <a:p>
                      <a:pPr algn="ctr"/>
                      <a:r>
                        <a:rPr lang="en-US" sz="2800" dirty="0"/>
                        <a:t>2%</a:t>
                      </a:r>
                    </a:p>
                  </a:txBody>
                  <a:tcPr/>
                </a:tc>
                <a:tc>
                  <a:txBody>
                    <a:bodyPr/>
                    <a:lstStyle/>
                    <a:p>
                      <a:pPr algn="ctr"/>
                      <a:r>
                        <a:rPr lang="en-US" sz="2800" dirty="0"/>
                        <a:t>0%</a:t>
                      </a:r>
                    </a:p>
                  </a:txBody>
                  <a:tcPr/>
                </a:tc>
                <a:extLst>
                  <a:ext uri="{0D108BD9-81ED-4DB2-BD59-A6C34878D82A}">
                    <a16:rowId xmlns:a16="http://schemas.microsoft.com/office/drawing/2014/main" val="10002"/>
                  </a:ext>
                </a:extLst>
              </a:tr>
              <a:tr h="533400">
                <a:tc>
                  <a:txBody>
                    <a:bodyPr/>
                    <a:lstStyle/>
                    <a:p>
                      <a:pPr algn="ctr"/>
                      <a:r>
                        <a:rPr lang="en-US" sz="2800" dirty="0"/>
                        <a:t>4</a:t>
                      </a:r>
                    </a:p>
                  </a:txBody>
                  <a:tcPr/>
                </a:tc>
                <a:tc>
                  <a:txBody>
                    <a:bodyPr/>
                    <a:lstStyle/>
                    <a:p>
                      <a:pPr algn="ctr"/>
                      <a:r>
                        <a:rPr lang="en-US" sz="2800" b="1" dirty="0">
                          <a:solidFill>
                            <a:srgbClr val="C00000"/>
                          </a:solidFill>
                        </a:rPr>
                        <a:t>75%</a:t>
                      </a:r>
                    </a:p>
                  </a:txBody>
                  <a:tcPr/>
                </a:tc>
                <a:tc>
                  <a:txBody>
                    <a:bodyPr/>
                    <a:lstStyle/>
                    <a:p>
                      <a:pPr algn="ctr"/>
                      <a:r>
                        <a:rPr lang="en-US" sz="2800" dirty="0"/>
                        <a:t>2%</a:t>
                      </a:r>
                    </a:p>
                  </a:txBody>
                  <a:tcPr/>
                </a:tc>
                <a:extLst>
                  <a:ext uri="{0D108BD9-81ED-4DB2-BD59-A6C34878D82A}">
                    <a16:rowId xmlns:a16="http://schemas.microsoft.com/office/drawing/2014/main" val="10003"/>
                  </a:ext>
                </a:extLst>
              </a:tr>
              <a:tr h="533400">
                <a:tc>
                  <a:txBody>
                    <a:bodyPr/>
                    <a:lstStyle/>
                    <a:p>
                      <a:pPr algn="ctr"/>
                      <a:r>
                        <a:rPr lang="en-US" sz="2800" dirty="0"/>
                        <a:t>5</a:t>
                      </a:r>
                    </a:p>
                  </a:txBody>
                  <a:tcPr/>
                </a:tc>
                <a:tc>
                  <a:txBody>
                    <a:bodyPr/>
                    <a:lstStyle/>
                    <a:p>
                      <a:pPr algn="ctr"/>
                      <a:r>
                        <a:rPr lang="en-US" sz="2800" dirty="0"/>
                        <a:t>4%</a:t>
                      </a:r>
                    </a:p>
                  </a:txBody>
                  <a:tcPr/>
                </a:tc>
                <a:tc>
                  <a:txBody>
                    <a:bodyPr/>
                    <a:lstStyle/>
                    <a:p>
                      <a:pPr algn="ctr"/>
                      <a:r>
                        <a:rPr lang="en-US" sz="2800" b="1" dirty="0">
                          <a:solidFill>
                            <a:srgbClr val="C00000"/>
                          </a:solidFill>
                        </a:rPr>
                        <a:t>68%</a:t>
                      </a:r>
                    </a:p>
                  </a:txBody>
                  <a:tcPr/>
                </a:tc>
                <a:extLst>
                  <a:ext uri="{0D108BD9-81ED-4DB2-BD59-A6C34878D82A}">
                    <a16:rowId xmlns:a16="http://schemas.microsoft.com/office/drawing/2014/main" val="10004"/>
                  </a:ext>
                </a:extLst>
              </a:tr>
              <a:tr h="533400">
                <a:tc>
                  <a:txBody>
                    <a:bodyPr/>
                    <a:lstStyle/>
                    <a:p>
                      <a:pPr algn="ctr"/>
                      <a:r>
                        <a:rPr lang="en-US" sz="2800" dirty="0"/>
                        <a:t>6</a:t>
                      </a:r>
                    </a:p>
                  </a:txBody>
                  <a:tcPr/>
                </a:tc>
                <a:tc>
                  <a:txBody>
                    <a:bodyPr/>
                    <a:lstStyle/>
                    <a:p>
                      <a:pPr algn="ctr"/>
                      <a:r>
                        <a:rPr lang="en-US" sz="2800" dirty="0"/>
                        <a:t>5%</a:t>
                      </a:r>
                    </a:p>
                  </a:txBody>
                  <a:tcPr/>
                </a:tc>
                <a:tc>
                  <a:txBody>
                    <a:bodyPr/>
                    <a:lstStyle/>
                    <a:p>
                      <a:pPr algn="ctr"/>
                      <a:r>
                        <a:rPr lang="en-US" sz="2800" dirty="0"/>
                        <a:t>6%</a:t>
                      </a:r>
                    </a:p>
                  </a:txBody>
                  <a:tcPr/>
                </a:tc>
                <a:extLst>
                  <a:ext uri="{0D108BD9-81ED-4DB2-BD59-A6C34878D82A}">
                    <a16:rowId xmlns:a16="http://schemas.microsoft.com/office/drawing/2014/main" val="10005"/>
                  </a:ext>
                </a:extLst>
              </a:tr>
              <a:tr h="533400">
                <a:tc>
                  <a:txBody>
                    <a:bodyPr/>
                    <a:lstStyle/>
                    <a:p>
                      <a:pPr algn="ctr"/>
                      <a:r>
                        <a:rPr lang="en-US" sz="2800" dirty="0"/>
                        <a:t>7</a:t>
                      </a:r>
                    </a:p>
                  </a:txBody>
                  <a:tcPr/>
                </a:tc>
                <a:tc>
                  <a:txBody>
                    <a:bodyPr/>
                    <a:lstStyle/>
                    <a:p>
                      <a:pPr algn="ctr"/>
                      <a:r>
                        <a:rPr lang="en-US" sz="2800" b="1" dirty="0">
                          <a:solidFill>
                            <a:srgbClr val="C00000"/>
                          </a:solidFill>
                        </a:rPr>
                        <a:t>60%</a:t>
                      </a:r>
                    </a:p>
                  </a:txBody>
                  <a:tcPr/>
                </a:tc>
                <a:tc>
                  <a:txBody>
                    <a:bodyPr/>
                    <a:lstStyle/>
                    <a:p>
                      <a:pPr algn="ctr"/>
                      <a:r>
                        <a:rPr lang="en-US" sz="2800" dirty="0"/>
                        <a:t>5%</a:t>
                      </a:r>
                    </a:p>
                  </a:txBody>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556969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5"/>
          <p:cNvSpPr>
            <a:spLocks noGrp="1" noChangeArrowheads="1"/>
          </p:cNvSpPr>
          <p:nvPr>
            <p:ph type="ctrTitle"/>
          </p:nvPr>
        </p:nvSpPr>
        <p:spPr>
          <a:xfrm>
            <a:off x="0" y="279401"/>
            <a:ext cx="12192000" cy="1470025"/>
          </a:xfrm>
        </p:spPr>
        <p:txBody>
          <a:bodyPr/>
          <a:lstStyle/>
          <a:p>
            <a:r>
              <a:rPr lang="en-US" dirty="0"/>
              <a:t>AI: Representation and Problem Solving</a:t>
            </a:r>
            <a:br>
              <a:rPr lang="en-US" dirty="0"/>
            </a:br>
            <a:endParaRPr lang="en-US" sz="3600" dirty="0"/>
          </a:p>
        </p:txBody>
      </p:sp>
      <p:sp>
        <p:nvSpPr>
          <p:cNvPr id="5123" name="Rectangle 6"/>
          <p:cNvSpPr>
            <a:spLocks noGrp="1" noChangeArrowheads="1"/>
          </p:cNvSpPr>
          <p:nvPr>
            <p:ph type="subTitle" idx="1"/>
          </p:nvPr>
        </p:nvSpPr>
        <p:spPr>
          <a:xfrm>
            <a:off x="0" y="1295400"/>
            <a:ext cx="12192000" cy="1524000"/>
          </a:xfrm>
        </p:spPr>
        <p:txBody>
          <a:bodyPr/>
          <a:lstStyle/>
          <a:p>
            <a:pPr eaLnBrk="1" hangingPunct="1"/>
            <a:r>
              <a:rPr lang="en-US" sz="4267" dirty="0"/>
              <a:t>Introduction</a:t>
            </a:r>
          </a:p>
        </p:txBody>
      </p:sp>
      <p:sp>
        <p:nvSpPr>
          <p:cNvPr id="5125" name="Text Box 8"/>
          <p:cNvSpPr txBox="1">
            <a:spLocks noChangeArrowheads="1"/>
          </p:cNvSpPr>
          <p:nvPr/>
        </p:nvSpPr>
        <p:spPr bwMode="auto">
          <a:xfrm>
            <a:off x="0" y="5562600"/>
            <a:ext cx="12192000" cy="892678"/>
          </a:xfrm>
          <a:prstGeom prst="rect">
            <a:avLst/>
          </a:prstGeom>
          <a:noFill/>
          <a:ln w="9525">
            <a:noFill/>
            <a:miter lim="800000"/>
            <a:headEnd/>
            <a:tailEnd/>
          </a:ln>
        </p:spPr>
        <p:txBody>
          <a:bodyPr wrap="square" lIns="91439" tIns="45719" rIns="91439" bIns="45719">
            <a:spAutoFit/>
          </a:bodyPr>
          <a:lstStyle/>
          <a:p>
            <a:pPr algn="ctr">
              <a:spcBef>
                <a:spcPct val="50000"/>
              </a:spcBef>
            </a:pPr>
            <a:r>
              <a:rPr lang="en-US" sz="2400" dirty="0"/>
              <a:t>Instructors: Pat Virtue &amp; Stephanie Rosenthal</a:t>
            </a:r>
          </a:p>
          <a:p>
            <a:pPr algn="ctr">
              <a:spcBef>
                <a:spcPct val="50000"/>
              </a:spcBef>
            </a:pPr>
            <a:r>
              <a:rPr lang="en-US" sz="1867" dirty="0"/>
              <a:t>Slide credits: Pat Virtue, http://ai.berkeley.edu</a:t>
            </a:r>
          </a:p>
        </p:txBody>
      </p:sp>
      <p:pic>
        <p:nvPicPr>
          <p:cNvPr id="26625" name="Picture 1" descr="C:\Temp\ketrina\Lecture1-Introduction.png"/>
          <p:cNvPicPr>
            <a:picLocks noChangeAspect="1" noChangeArrowheads="1"/>
          </p:cNvPicPr>
          <p:nvPr/>
        </p:nvPicPr>
        <p:blipFill>
          <a:blip r:embed="rId3" cstate="print"/>
          <a:srcRect/>
          <a:stretch>
            <a:fillRect/>
          </a:stretch>
        </p:blipFill>
        <p:spPr bwMode="auto">
          <a:xfrm>
            <a:off x="3072384" y="2466283"/>
            <a:ext cx="6022848" cy="2689917"/>
          </a:xfrm>
          <a:prstGeom prst="rect">
            <a:avLst/>
          </a:prstGeom>
          <a:noFill/>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p:cNvSpPr>
          <p:nvPr/>
        </p:nvSpPr>
        <p:spPr>
          <a:xfrm>
            <a:off x="1163782" y="1570554"/>
            <a:ext cx="10794668" cy="468774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a:buNone/>
              <a:defRPr sz="2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a:solidFill>
                  <a:schemeClr val="accent1">
                    <a:lumMod val="75000"/>
                  </a:schemeClr>
                </a:solidFill>
              </a:rPr>
              <a:t>Which agent code is the most “intelligent”?</a:t>
            </a:r>
          </a:p>
          <a:p>
            <a:pPr marL="514350" indent="-514350">
              <a:lnSpc>
                <a:spcPct val="150000"/>
              </a:lnSpc>
              <a:buFont typeface="+mj-lt"/>
              <a:buAutoNum type="alphaUcPeriod"/>
            </a:pPr>
            <a:r>
              <a:rPr lang="en-US" dirty="0"/>
              <a:t>Search / Recursion</a:t>
            </a:r>
          </a:p>
          <a:p>
            <a:pPr marL="514350" indent="-514350">
              <a:lnSpc>
                <a:spcPct val="150000"/>
              </a:lnSpc>
              <a:buFont typeface="+mj-lt"/>
              <a:buAutoNum type="alphaUcPeriod"/>
            </a:pPr>
            <a:r>
              <a:rPr lang="en-US" dirty="0"/>
              <a:t>Encode multiple of 3 pattern</a:t>
            </a:r>
          </a:p>
          <a:p>
            <a:pPr marL="514350" indent="-514350">
              <a:lnSpc>
                <a:spcPct val="150000"/>
              </a:lnSpc>
              <a:buFont typeface="+mj-lt"/>
              <a:buAutoNum type="alphaUcPeriod"/>
            </a:pPr>
            <a:r>
              <a:rPr lang="en-US" dirty="0"/>
              <a:t>Keep stats on winning positions</a:t>
            </a:r>
          </a:p>
        </p:txBody>
      </p:sp>
      <p:sp>
        <p:nvSpPr>
          <p:cNvPr id="11" name="Title 1">
            <a:extLst>
              <a:ext uri="{FF2B5EF4-FFF2-40B4-BE49-F238E27FC236}">
                <a16:creationId xmlns:a16="http://schemas.microsoft.com/office/drawing/2014/main" id="{118E350C-3F6D-462C-B855-A1CADBB9F884}"/>
              </a:ext>
            </a:extLst>
          </p:cNvPr>
          <p:cNvSpPr txBox="1">
            <a:spLocks/>
          </p:cNvSpPr>
          <p:nvPr/>
        </p:nvSpPr>
        <p:spPr>
          <a:xfrm>
            <a:off x="552099" y="367131"/>
            <a:ext cx="10515600" cy="627812"/>
          </a:xfrm>
          <a:prstGeom prst="rect">
            <a:avLst/>
          </a:prstGeom>
        </p:spPr>
        <p:txBody>
          <a:bodyPr>
            <a:noAutofit/>
          </a:bodyPr>
          <a:lstStyle>
            <a:lvl1pPr algn="l" defTabSz="914400" rtl="0" eaLnBrk="1" latinLnBrk="0" hangingPunct="1">
              <a:lnSpc>
                <a:spcPct val="90000"/>
              </a:lnSpc>
              <a:spcBef>
                <a:spcPct val="0"/>
              </a:spcBef>
              <a:buNone/>
              <a:defRPr sz="4000" kern="1200">
                <a:solidFill>
                  <a:schemeClr val="tx1"/>
                </a:solidFill>
                <a:latin typeface="+mj-lt"/>
                <a:ea typeface="+mj-ea"/>
                <a:cs typeface="+mj-cs"/>
              </a:defRPr>
            </a:lvl1pPr>
          </a:lstStyle>
          <a:p>
            <a:br>
              <a:rPr lang="en-US" dirty="0"/>
            </a:br>
            <a:r>
              <a:rPr lang="en-US" dirty="0"/>
              <a:t>Games </a:t>
            </a:r>
            <a:r>
              <a:rPr lang="mr-IN" dirty="0"/>
              <a:t>–</a:t>
            </a:r>
            <a:r>
              <a:rPr lang="en-US" dirty="0"/>
              <a:t> Three “Intelligent” Agents </a:t>
            </a:r>
          </a:p>
        </p:txBody>
      </p:sp>
      <p:sp>
        <p:nvSpPr>
          <p:cNvPr id="12" name="Content Placeholder 2">
            <a:extLst>
              <a:ext uri="{FF2B5EF4-FFF2-40B4-BE49-F238E27FC236}">
                <a16:creationId xmlns:a16="http://schemas.microsoft.com/office/drawing/2014/main" id="{C3A16E3E-6628-4116-9EC3-2E4B0C867B99}"/>
              </a:ext>
            </a:extLst>
          </p:cNvPr>
          <p:cNvSpPr txBox="1">
            <a:spLocks/>
          </p:cNvSpPr>
          <p:nvPr/>
        </p:nvSpPr>
        <p:spPr>
          <a:xfrm>
            <a:off x="1163782" y="1570554"/>
            <a:ext cx="10794668" cy="468774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a:buNone/>
              <a:defRPr sz="2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a:solidFill>
                  <a:schemeClr val="accent1">
                    <a:lumMod val="75000"/>
                  </a:schemeClr>
                </a:solidFill>
              </a:rPr>
              <a:t>Which agent code is the most “intelligent”?</a:t>
            </a:r>
          </a:p>
        </p:txBody>
      </p:sp>
      <p:sp>
        <p:nvSpPr>
          <p:cNvPr id="13" name="Title 3">
            <a:extLst>
              <a:ext uri="{FF2B5EF4-FFF2-40B4-BE49-F238E27FC236}">
                <a16:creationId xmlns:a16="http://schemas.microsoft.com/office/drawing/2014/main" id="{C556C390-AB4A-456F-BFFF-37DC5ED30E5C}"/>
              </a:ext>
            </a:extLst>
          </p:cNvPr>
          <p:cNvSpPr txBox="1">
            <a:spLocks/>
          </p:cNvSpPr>
          <p:nvPr/>
        </p:nvSpPr>
        <p:spPr>
          <a:xfrm>
            <a:off x="425939" y="220785"/>
            <a:ext cx="8229600" cy="1143000"/>
          </a:xfrm>
          <a:prstGeom prst="rect">
            <a:avLst/>
          </a:prstGeom>
        </p:spPr>
        <p:txBody>
          <a:bodyPr>
            <a:noAutofit/>
          </a:bodyPr>
          <a:lstStyle>
            <a:lvl1pPr algn="l" defTabSz="914400" rtl="0" eaLnBrk="1" latinLnBrk="0" hangingPunct="1">
              <a:lnSpc>
                <a:spcPct val="90000"/>
              </a:lnSpc>
              <a:spcBef>
                <a:spcPct val="0"/>
              </a:spcBef>
              <a:buNone/>
              <a:defRPr sz="4000" kern="1200">
                <a:solidFill>
                  <a:schemeClr val="tx1"/>
                </a:solidFill>
                <a:latin typeface="+mj-lt"/>
                <a:ea typeface="+mj-ea"/>
                <a:cs typeface="+mj-cs"/>
              </a:defRPr>
            </a:lvl1pPr>
          </a:lstStyle>
          <a:p>
            <a:r>
              <a:rPr lang="en-US" dirty="0">
                <a:solidFill>
                  <a:srgbClr val="C00000"/>
                </a:solidFill>
              </a:rPr>
              <a:t>Piazza Poll question</a:t>
            </a:r>
            <a:endParaRPr lang="en-US" dirty="0"/>
          </a:p>
        </p:txBody>
      </p:sp>
    </p:spTree>
    <p:extLst>
      <p:ext uri="{BB962C8B-B14F-4D97-AF65-F5344CB8AC3E}">
        <p14:creationId xmlns:p14="http://schemas.microsoft.com/office/powerpoint/2010/main" val="2308997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nvPr>
        </p:nvGraphicFramePr>
        <p:xfrm>
          <a:off x="3109354" y="2004924"/>
          <a:ext cx="6019800" cy="3718560"/>
        </p:xfrm>
        <a:graphic>
          <a:graphicData uri="http://schemas.openxmlformats.org/drawingml/2006/table">
            <a:tbl>
              <a:tblPr firstRow="1" bandRow="1">
                <a:tableStyleId>{5C22544A-7EE6-4342-B048-85BDC9FD1C3A}</a:tableStyleId>
              </a:tblPr>
              <a:tblGrid>
                <a:gridCol w="3274847">
                  <a:extLst>
                    <a:ext uri="{9D8B030D-6E8A-4147-A177-3AD203B41FA5}">
                      <a16:colId xmlns:a16="http://schemas.microsoft.com/office/drawing/2014/main" val="20000"/>
                    </a:ext>
                  </a:extLst>
                </a:gridCol>
                <a:gridCol w="1427376">
                  <a:extLst>
                    <a:ext uri="{9D8B030D-6E8A-4147-A177-3AD203B41FA5}">
                      <a16:colId xmlns:a16="http://schemas.microsoft.com/office/drawing/2014/main" val="20001"/>
                    </a:ext>
                  </a:extLst>
                </a:gridCol>
                <a:gridCol w="1317577">
                  <a:extLst>
                    <a:ext uri="{9D8B030D-6E8A-4147-A177-3AD203B41FA5}">
                      <a16:colId xmlns:a16="http://schemas.microsoft.com/office/drawing/2014/main" val="20002"/>
                    </a:ext>
                  </a:extLst>
                </a:gridCol>
              </a:tblGrid>
              <a:tr h="160499">
                <a:tc>
                  <a:txBody>
                    <a:bodyPr/>
                    <a:lstStyle/>
                    <a:p>
                      <a:pPr algn="ctr"/>
                      <a:r>
                        <a:rPr lang="en-US" sz="2800" dirty="0"/>
                        <a:t>Pieces Available</a:t>
                      </a:r>
                    </a:p>
                  </a:txBody>
                  <a:tcPr/>
                </a:tc>
                <a:tc>
                  <a:txBody>
                    <a:bodyPr/>
                    <a:lstStyle/>
                    <a:p>
                      <a:pPr algn="ctr"/>
                      <a:r>
                        <a:rPr lang="en-US" sz="2800" dirty="0"/>
                        <a:t>Take 1</a:t>
                      </a:r>
                    </a:p>
                  </a:txBody>
                  <a:tcPr/>
                </a:tc>
                <a:tc>
                  <a:txBody>
                    <a:bodyPr/>
                    <a:lstStyle/>
                    <a:p>
                      <a:pPr algn="ctr"/>
                      <a:r>
                        <a:rPr lang="en-US" sz="2800" dirty="0"/>
                        <a:t>Take</a:t>
                      </a:r>
                      <a:r>
                        <a:rPr lang="en-US" sz="2800" baseline="0" dirty="0"/>
                        <a:t> 2</a:t>
                      </a:r>
                      <a:endParaRPr lang="en-US" sz="2800" dirty="0"/>
                    </a:p>
                  </a:txBody>
                  <a:tcPr/>
                </a:tc>
                <a:extLst>
                  <a:ext uri="{0D108BD9-81ED-4DB2-BD59-A6C34878D82A}">
                    <a16:rowId xmlns:a16="http://schemas.microsoft.com/office/drawing/2014/main" val="10000"/>
                  </a:ext>
                </a:extLst>
              </a:tr>
              <a:tr h="533400">
                <a:tc>
                  <a:txBody>
                    <a:bodyPr/>
                    <a:lstStyle/>
                    <a:p>
                      <a:pPr algn="ctr"/>
                      <a:r>
                        <a:rPr lang="en-US" sz="2800" dirty="0"/>
                        <a:t>2</a:t>
                      </a:r>
                    </a:p>
                  </a:txBody>
                  <a:tcPr/>
                </a:tc>
                <a:tc>
                  <a:txBody>
                    <a:bodyPr/>
                    <a:lstStyle/>
                    <a:p>
                      <a:pPr algn="ctr"/>
                      <a:endParaRPr lang="en-US" sz="2800" dirty="0"/>
                    </a:p>
                  </a:txBody>
                  <a:tcPr/>
                </a:tc>
                <a:tc>
                  <a:txBody>
                    <a:bodyPr/>
                    <a:lstStyle/>
                    <a:p>
                      <a:pPr algn="ctr"/>
                      <a:endParaRPr lang="en-US" sz="2800" b="0" dirty="0"/>
                    </a:p>
                  </a:txBody>
                  <a:tcPr/>
                </a:tc>
                <a:extLst>
                  <a:ext uri="{0D108BD9-81ED-4DB2-BD59-A6C34878D82A}">
                    <a16:rowId xmlns:a16="http://schemas.microsoft.com/office/drawing/2014/main" val="10001"/>
                  </a:ext>
                </a:extLst>
              </a:tr>
              <a:tr h="533400">
                <a:tc>
                  <a:txBody>
                    <a:bodyPr/>
                    <a:lstStyle/>
                    <a:p>
                      <a:pPr algn="ctr"/>
                      <a:r>
                        <a:rPr lang="en-US" sz="2800" dirty="0"/>
                        <a:t>3</a:t>
                      </a:r>
                    </a:p>
                  </a:txBody>
                  <a:tcPr/>
                </a:tc>
                <a:tc>
                  <a:txBody>
                    <a:bodyPr/>
                    <a:lstStyle/>
                    <a:p>
                      <a:pPr algn="ctr"/>
                      <a:endParaRPr lang="en-US" sz="2800" dirty="0"/>
                    </a:p>
                  </a:txBody>
                  <a:tcPr/>
                </a:tc>
                <a:tc>
                  <a:txBody>
                    <a:bodyPr/>
                    <a:lstStyle/>
                    <a:p>
                      <a:pPr algn="ctr"/>
                      <a:endParaRPr lang="en-US" sz="2800" dirty="0"/>
                    </a:p>
                  </a:txBody>
                  <a:tcPr/>
                </a:tc>
                <a:extLst>
                  <a:ext uri="{0D108BD9-81ED-4DB2-BD59-A6C34878D82A}">
                    <a16:rowId xmlns:a16="http://schemas.microsoft.com/office/drawing/2014/main" val="10002"/>
                  </a:ext>
                </a:extLst>
              </a:tr>
              <a:tr h="533400">
                <a:tc>
                  <a:txBody>
                    <a:bodyPr/>
                    <a:lstStyle/>
                    <a:p>
                      <a:pPr algn="ctr"/>
                      <a:r>
                        <a:rPr lang="en-US" sz="2800" dirty="0"/>
                        <a:t>4</a:t>
                      </a:r>
                    </a:p>
                  </a:txBody>
                  <a:tcPr/>
                </a:tc>
                <a:tc>
                  <a:txBody>
                    <a:bodyPr/>
                    <a:lstStyle/>
                    <a:p>
                      <a:pPr algn="ctr"/>
                      <a:endParaRPr lang="en-US" sz="2800" b="0" dirty="0"/>
                    </a:p>
                  </a:txBody>
                  <a:tcPr/>
                </a:tc>
                <a:tc>
                  <a:txBody>
                    <a:bodyPr/>
                    <a:lstStyle/>
                    <a:p>
                      <a:pPr algn="ctr"/>
                      <a:endParaRPr lang="en-US" sz="2800" dirty="0"/>
                    </a:p>
                  </a:txBody>
                  <a:tcPr/>
                </a:tc>
                <a:extLst>
                  <a:ext uri="{0D108BD9-81ED-4DB2-BD59-A6C34878D82A}">
                    <a16:rowId xmlns:a16="http://schemas.microsoft.com/office/drawing/2014/main" val="10003"/>
                  </a:ext>
                </a:extLst>
              </a:tr>
              <a:tr h="533400">
                <a:tc>
                  <a:txBody>
                    <a:bodyPr/>
                    <a:lstStyle/>
                    <a:p>
                      <a:pPr algn="ctr"/>
                      <a:r>
                        <a:rPr lang="en-US" sz="2800" dirty="0"/>
                        <a:t>5</a:t>
                      </a:r>
                    </a:p>
                  </a:txBody>
                  <a:tcPr/>
                </a:tc>
                <a:tc>
                  <a:txBody>
                    <a:bodyPr/>
                    <a:lstStyle/>
                    <a:p>
                      <a:pPr algn="ctr"/>
                      <a:endParaRPr lang="en-US" sz="2800" dirty="0"/>
                    </a:p>
                  </a:txBody>
                  <a:tcPr/>
                </a:tc>
                <a:tc>
                  <a:txBody>
                    <a:bodyPr/>
                    <a:lstStyle/>
                    <a:p>
                      <a:pPr algn="ctr"/>
                      <a:endParaRPr lang="en-US" sz="2800" b="1" dirty="0"/>
                    </a:p>
                  </a:txBody>
                  <a:tcPr/>
                </a:tc>
                <a:extLst>
                  <a:ext uri="{0D108BD9-81ED-4DB2-BD59-A6C34878D82A}">
                    <a16:rowId xmlns:a16="http://schemas.microsoft.com/office/drawing/2014/main" val="10004"/>
                  </a:ext>
                </a:extLst>
              </a:tr>
              <a:tr h="533400">
                <a:tc>
                  <a:txBody>
                    <a:bodyPr/>
                    <a:lstStyle/>
                    <a:p>
                      <a:pPr algn="ctr"/>
                      <a:r>
                        <a:rPr lang="en-US" sz="2800" dirty="0"/>
                        <a:t>6</a:t>
                      </a:r>
                    </a:p>
                  </a:txBody>
                  <a:tcPr/>
                </a:tc>
                <a:tc>
                  <a:txBody>
                    <a:bodyPr/>
                    <a:lstStyle/>
                    <a:p>
                      <a:pPr algn="ctr"/>
                      <a:endParaRPr lang="en-US" sz="2800" dirty="0"/>
                    </a:p>
                  </a:txBody>
                  <a:tcPr/>
                </a:tc>
                <a:tc>
                  <a:txBody>
                    <a:bodyPr/>
                    <a:lstStyle/>
                    <a:p>
                      <a:pPr algn="ctr"/>
                      <a:endParaRPr lang="en-US" sz="2800" dirty="0"/>
                    </a:p>
                  </a:txBody>
                  <a:tcPr/>
                </a:tc>
                <a:extLst>
                  <a:ext uri="{0D108BD9-81ED-4DB2-BD59-A6C34878D82A}">
                    <a16:rowId xmlns:a16="http://schemas.microsoft.com/office/drawing/2014/main" val="10005"/>
                  </a:ext>
                </a:extLst>
              </a:tr>
              <a:tr h="533400">
                <a:tc>
                  <a:txBody>
                    <a:bodyPr/>
                    <a:lstStyle/>
                    <a:p>
                      <a:pPr algn="ctr"/>
                      <a:r>
                        <a:rPr lang="en-US" sz="2800" dirty="0"/>
                        <a:t>7</a:t>
                      </a:r>
                    </a:p>
                  </a:txBody>
                  <a:tcPr/>
                </a:tc>
                <a:tc>
                  <a:txBody>
                    <a:bodyPr/>
                    <a:lstStyle/>
                    <a:p>
                      <a:pPr algn="ctr"/>
                      <a:endParaRPr lang="en-US" sz="2800" b="1" dirty="0"/>
                    </a:p>
                  </a:txBody>
                  <a:tcPr/>
                </a:tc>
                <a:tc>
                  <a:txBody>
                    <a:bodyPr/>
                    <a:lstStyle/>
                    <a:p>
                      <a:pPr algn="ctr"/>
                      <a:endParaRPr lang="en-US" sz="2800" dirty="0"/>
                    </a:p>
                  </a:txBody>
                  <a:tcPr/>
                </a:tc>
                <a:extLst>
                  <a:ext uri="{0D108BD9-81ED-4DB2-BD59-A6C34878D82A}">
                    <a16:rowId xmlns:a16="http://schemas.microsoft.com/office/drawing/2014/main" val="10006"/>
                  </a:ext>
                </a:extLst>
              </a:tr>
            </a:tbl>
          </a:graphicData>
        </a:graphic>
      </p:graphicFrame>
      <p:sp>
        <p:nvSpPr>
          <p:cNvPr id="2" name="Title 1"/>
          <p:cNvSpPr>
            <a:spLocks noGrp="1"/>
          </p:cNvSpPr>
          <p:nvPr>
            <p:ph type="title"/>
          </p:nvPr>
        </p:nvSpPr>
        <p:spPr/>
        <p:txBody>
          <a:bodyPr/>
          <a:lstStyle/>
          <a:p>
            <a:r>
              <a:rPr lang="en-US" dirty="0"/>
              <a:t>Games </a:t>
            </a:r>
            <a:r>
              <a:rPr lang="mr-IN" dirty="0"/>
              <a:t>–</a:t>
            </a:r>
            <a:r>
              <a:rPr lang="en-US" dirty="0"/>
              <a:t> Three “Intelligent” Agents </a:t>
            </a:r>
          </a:p>
        </p:txBody>
      </p:sp>
      <p:sp>
        <p:nvSpPr>
          <p:cNvPr id="3" name="Content Placeholder 2"/>
          <p:cNvSpPr>
            <a:spLocks noGrp="1"/>
          </p:cNvSpPr>
          <p:nvPr>
            <p:ph idx="1"/>
          </p:nvPr>
        </p:nvSpPr>
        <p:spPr/>
        <p:txBody>
          <a:bodyPr>
            <a:normAutofit/>
          </a:bodyPr>
          <a:lstStyle/>
          <a:p>
            <a:r>
              <a:rPr lang="en-US" dirty="0"/>
              <a:t>C: Record statistics of winning positions</a:t>
            </a:r>
          </a:p>
        </p:txBody>
      </p:sp>
      <p:graphicFrame>
        <p:nvGraphicFramePr>
          <p:cNvPr id="5" name="Table 4"/>
          <p:cNvGraphicFramePr>
            <a:graphicFrameLocks noGrp="1"/>
          </p:cNvGraphicFramePr>
          <p:nvPr>
            <p:extLst/>
          </p:nvPr>
        </p:nvGraphicFramePr>
        <p:xfrm>
          <a:off x="3109354" y="2004924"/>
          <a:ext cx="6019800" cy="3718560"/>
        </p:xfrm>
        <a:graphic>
          <a:graphicData uri="http://schemas.openxmlformats.org/drawingml/2006/table">
            <a:tbl>
              <a:tblPr firstRow="1" bandRow="1">
                <a:tableStyleId>{5C22544A-7EE6-4342-B048-85BDC9FD1C3A}</a:tableStyleId>
              </a:tblPr>
              <a:tblGrid>
                <a:gridCol w="3274847">
                  <a:extLst>
                    <a:ext uri="{9D8B030D-6E8A-4147-A177-3AD203B41FA5}">
                      <a16:colId xmlns:a16="http://schemas.microsoft.com/office/drawing/2014/main" val="20000"/>
                    </a:ext>
                  </a:extLst>
                </a:gridCol>
                <a:gridCol w="1427376">
                  <a:extLst>
                    <a:ext uri="{9D8B030D-6E8A-4147-A177-3AD203B41FA5}">
                      <a16:colId xmlns:a16="http://schemas.microsoft.com/office/drawing/2014/main" val="20001"/>
                    </a:ext>
                  </a:extLst>
                </a:gridCol>
                <a:gridCol w="1317577">
                  <a:extLst>
                    <a:ext uri="{9D8B030D-6E8A-4147-A177-3AD203B41FA5}">
                      <a16:colId xmlns:a16="http://schemas.microsoft.com/office/drawing/2014/main" val="20002"/>
                    </a:ext>
                  </a:extLst>
                </a:gridCol>
              </a:tblGrid>
              <a:tr h="160499">
                <a:tc>
                  <a:txBody>
                    <a:bodyPr/>
                    <a:lstStyle/>
                    <a:p>
                      <a:pPr algn="ctr"/>
                      <a:r>
                        <a:rPr lang="en-US" sz="2800" dirty="0"/>
                        <a:t>Pieces Available</a:t>
                      </a:r>
                    </a:p>
                  </a:txBody>
                  <a:tcPr/>
                </a:tc>
                <a:tc>
                  <a:txBody>
                    <a:bodyPr/>
                    <a:lstStyle/>
                    <a:p>
                      <a:pPr algn="ctr"/>
                      <a:r>
                        <a:rPr lang="en-US" sz="2800" dirty="0"/>
                        <a:t>Take 1</a:t>
                      </a:r>
                    </a:p>
                  </a:txBody>
                  <a:tcPr/>
                </a:tc>
                <a:tc>
                  <a:txBody>
                    <a:bodyPr/>
                    <a:lstStyle/>
                    <a:p>
                      <a:pPr algn="ctr"/>
                      <a:r>
                        <a:rPr lang="en-US" sz="2800" dirty="0"/>
                        <a:t>Take</a:t>
                      </a:r>
                      <a:r>
                        <a:rPr lang="en-US" sz="2800" baseline="0" dirty="0"/>
                        <a:t> 2</a:t>
                      </a:r>
                      <a:endParaRPr lang="en-US" sz="2800" dirty="0"/>
                    </a:p>
                  </a:txBody>
                  <a:tcPr/>
                </a:tc>
                <a:extLst>
                  <a:ext uri="{0D108BD9-81ED-4DB2-BD59-A6C34878D82A}">
                    <a16:rowId xmlns:a16="http://schemas.microsoft.com/office/drawing/2014/main" val="10000"/>
                  </a:ext>
                </a:extLst>
              </a:tr>
              <a:tr h="533400">
                <a:tc>
                  <a:txBody>
                    <a:bodyPr/>
                    <a:lstStyle/>
                    <a:p>
                      <a:pPr algn="ctr"/>
                      <a:r>
                        <a:rPr lang="en-US" sz="2800" dirty="0">
                          <a:solidFill>
                            <a:srgbClr val="C00000"/>
                          </a:solidFill>
                        </a:rPr>
                        <a:t>2</a:t>
                      </a:r>
                    </a:p>
                  </a:txBody>
                  <a:tcPr/>
                </a:tc>
                <a:tc>
                  <a:txBody>
                    <a:bodyPr/>
                    <a:lstStyle/>
                    <a:p>
                      <a:pPr algn="ctr"/>
                      <a:endParaRPr lang="en-US" sz="2800" dirty="0"/>
                    </a:p>
                  </a:txBody>
                  <a:tcPr/>
                </a:tc>
                <a:tc>
                  <a:txBody>
                    <a:bodyPr/>
                    <a:lstStyle/>
                    <a:p>
                      <a:pPr algn="ctr"/>
                      <a:r>
                        <a:rPr lang="en-US" sz="2800" b="0" dirty="0"/>
                        <a:t>100%</a:t>
                      </a:r>
                    </a:p>
                  </a:txBody>
                  <a:tcPr/>
                </a:tc>
                <a:extLst>
                  <a:ext uri="{0D108BD9-81ED-4DB2-BD59-A6C34878D82A}">
                    <a16:rowId xmlns:a16="http://schemas.microsoft.com/office/drawing/2014/main" val="10001"/>
                  </a:ext>
                </a:extLst>
              </a:tr>
              <a:tr h="533400">
                <a:tc>
                  <a:txBody>
                    <a:bodyPr/>
                    <a:lstStyle/>
                    <a:p>
                      <a:pPr algn="ctr"/>
                      <a:r>
                        <a:rPr lang="en-US" sz="2800" dirty="0"/>
                        <a:t>3</a:t>
                      </a:r>
                    </a:p>
                  </a:txBody>
                  <a:tcPr/>
                </a:tc>
                <a:tc>
                  <a:txBody>
                    <a:bodyPr/>
                    <a:lstStyle/>
                    <a:p>
                      <a:pPr algn="ctr"/>
                      <a:endParaRPr lang="en-US" sz="2800" dirty="0"/>
                    </a:p>
                  </a:txBody>
                  <a:tcPr/>
                </a:tc>
                <a:tc>
                  <a:txBody>
                    <a:bodyPr/>
                    <a:lstStyle/>
                    <a:p>
                      <a:pPr algn="ctr"/>
                      <a:endParaRPr lang="en-US" sz="2800" dirty="0"/>
                    </a:p>
                  </a:txBody>
                  <a:tcPr/>
                </a:tc>
                <a:extLst>
                  <a:ext uri="{0D108BD9-81ED-4DB2-BD59-A6C34878D82A}">
                    <a16:rowId xmlns:a16="http://schemas.microsoft.com/office/drawing/2014/main" val="10002"/>
                  </a:ext>
                </a:extLst>
              </a:tr>
              <a:tr h="533400">
                <a:tc>
                  <a:txBody>
                    <a:bodyPr/>
                    <a:lstStyle/>
                    <a:p>
                      <a:pPr algn="ctr"/>
                      <a:r>
                        <a:rPr lang="en-US" sz="2800" dirty="0">
                          <a:solidFill>
                            <a:srgbClr val="C00000"/>
                          </a:solidFill>
                        </a:rPr>
                        <a:t>4</a:t>
                      </a:r>
                    </a:p>
                  </a:txBody>
                  <a:tcPr/>
                </a:tc>
                <a:tc>
                  <a:txBody>
                    <a:bodyPr/>
                    <a:lstStyle/>
                    <a:p>
                      <a:pPr algn="ctr"/>
                      <a:r>
                        <a:rPr lang="en-US" sz="2800" b="0" dirty="0"/>
                        <a:t>100%</a:t>
                      </a:r>
                    </a:p>
                  </a:txBody>
                  <a:tcPr/>
                </a:tc>
                <a:tc>
                  <a:txBody>
                    <a:bodyPr/>
                    <a:lstStyle/>
                    <a:p>
                      <a:pPr algn="ctr"/>
                      <a:endParaRPr lang="en-US" sz="2800" dirty="0"/>
                    </a:p>
                  </a:txBody>
                  <a:tcPr/>
                </a:tc>
                <a:extLst>
                  <a:ext uri="{0D108BD9-81ED-4DB2-BD59-A6C34878D82A}">
                    <a16:rowId xmlns:a16="http://schemas.microsoft.com/office/drawing/2014/main" val="10003"/>
                  </a:ext>
                </a:extLst>
              </a:tr>
              <a:tr h="533400">
                <a:tc>
                  <a:txBody>
                    <a:bodyPr/>
                    <a:lstStyle/>
                    <a:p>
                      <a:pPr algn="ctr"/>
                      <a:r>
                        <a:rPr lang="en-US" sz="2800" dirty="0"/>
                        <a:t>5</a:t>
                      </a:r>
                    </a:p>
                  </a:txBody>
                  <a:tcPr/>
                </a:tc>
                <a:tc>
                  <a:txBody>
                    <a:bodyPr/>
                    <a:lstStyle/>
                    <a:p>
                      <a:pPr algn="ctr"/>
                      <a:endParaRPr lang="en-US" sz="2800" dirty="0"/>
                    </a:p>
                  </a:txBody>
                  <a:tcPr/>
                </a:tc>
                <a:tc>
                  <a:txBody>
                    <a:bodyPr/>
                    <a:lstStyle/>
                    <a:p>
                      <a:pPr algn="ctr"/>
                      <a:endParaRPr lang="en-US" sz="2800" b="1" dirty="0"/>
                    </a:p>
                  </a:txBody>
                  <a:tcPr/>
                </a:tc>
                <a:extLst>
                  <a:ext uri="{0D108BD9-81ED-4DB2-BD59-A6C34878D82A}">
                    <a16:rowId xmlns:a16="http://schemas.microsoft.com/office/drawing/2014/main" val="10004"/>
                  </a:ext>
                </a:extLst>
              </a:tr>
              <a:tr h="533400">
                <a:tc>
                  <a:txBody>
                    <a:bodyPr/>
                    <a:lstStyle/>
                    <a:p>
                      <a:pPr algn="ctr"/>
                      <a:r>
                        <a:rPr lang="en-US" sz="2800" dirty="0"/>
                        <a:t>6</a:t>
                      </a:r>
                    </a:p>
                  </a:txBody>
                  <a:tcPr/>
                </a:tc>
                <a:tc>
                  <a:txBody>
                    <a:bodyPr/>
                    <a:lstStyle/>
                    <a:p>
                      <a:pPr algn="ctr"/>
                      <a:endParaRPr lang="en-US" sz="2800" dirty="0"/>
                    </a:p>
                  </a:txBody>
                  <a:tcPr/>
                </a:tc>
                <a:tc>
                  <a:txBody>
                    <a:bodyPr/>
                    <a:lstStyle/>
                    <a:p>
                      <a:pPr algn="ctr"/>
                      <a:endParaRPr lang="en-US" sz="2800" dirty="0"/>
                    </a:p>
                  </a:txBody>
                  <a:tcPr/>
                </a:tc>
                <a:extLst>
                  <a:ext uri="{0D108BD9-81ED-4DB2-BD59-A6C34878D82A}">
                    <a16:rowId xmlns:a16="http://schemas.microsoft.com/office/drawing/2014/main" val="10005"/>
                  </a:ext>
                </a:extLst>
              </a:tr>
              <a:tr h="533400">
                <a:tc>
                  <a:txBody>
                    <a:bodyPr/>
                    <a:lstStyle/>
                    <a:p>
                      <a:pPr algn="ctr"/>
                      <a:r>
                        <a:rPr lang="en-US" sz="2800" dirty="0">
                          <a:solidFill>
                            <a:srgbClr val="C00000"/>
                          </a:solidFill>
                        </a:rPr>
                        <a:t>7</a:t>
                      </a:r>
                    </a:p>
                  </a:txBody>
                  <a:tcPr/>
                </a:tc>
                <a:tc>
                  <a:txBody>
                    <a:bodyPr/>
                    <a:lstStyle/>
                    <a:p>
                      <a:pPr algn="ctr"/>
                      <a:endParaRPr lang="en-US" sz="2800" b="1" dirty="0"/>
                    </a:p>
                  </a:txBody>
                  <a:tcPr/>
                </a:tc>
                <a:tc>
                  <a:txBody>
                    <a:bodyPr/>
                    <a:lstStyle/>
                    <a:p>
                      <a:pPr algn="ctr"/>
                      <a:r>
                        <a:rPr lang="en-US" sz="2800" dirty="0"/>
                        <a:t>100%</a:t>
                      </a:r>
                    </a:p>
                  </a:txBody>
                  <a:tcPr/>
                </a:tc>
                <a:extLst>
                  <a:ext uri="{0D108BD9-81ED-4DB2-BD59-A6C34878D82A}">
                    <a16:rowId xmlns:a16="http://schemas.microsoft.com/office/drawing/2014/main" val="10006"/>
                  </a:ext>
                </a:extLst>
              </a:tr>
            </a:tbl>
          </a:graphicData>
        </a:graphic>
      </p:graphicFrame>
      <p:graphicFrame>
        <p:nvGraphicFramePr>
          <p:cNvPr id="7" name="Table 6"/>
          <p:cNvGraphicFramePr>
            <a:graphicFrameLocks noGrp="1"/>
          </p:cNvGraphicFramePr>
          <p:nvPr>
            <p:extLst/>
          </p:nvPr>
        </p:nvGraphicFramePr>
        <p:xfrm>
          <a:off x="3109354" y="2004924"/>
          <a:ext cx="6019800" cy="3718560"/>
        </p:xfrm>
        <a:graphic>
          <a:graphicData uri="http://schemas.openxmlformats.org/drawingml/2006/table">
            <a:tbl>
              <a:tblPr firstRow="1" bandRow="1">
                <a:tableStyleId>{5C22544A-7EE6-4342-B048-85BDC9FD1C3A}</a:tableStyleId>
              </a:tblPr>
              <a:tblGrid>
                <a:gridCol w="3274847">
                  <a:extLst>
                    <a:ext uri="{9D8B030D-6E8A-4147-A177-3AD203B41FA5}">
                      <a16:colId xmlns:a16="http://schemas.microsoft.com/office/drawing/2014/main" val="20000"/>
                    </a:ext>
                  </a:extLst>
                </a:gridCol>
                <a:gridCol w="1427376">
                  <a:extLst>
                    <a:ext uri="{9D8B030D-6E8A-4147-A177-3AD203B41FA5}">
                      <a16:colId xmlns:a16="http://schemas.microsoft.com/office/drawing/2014/main" val="20001"/>
                    </a:ext>
                  </a:extLst>
                </a:gridCol>
                <a:gridCol w="1317577">
                  <a:extLst>
                    <a:ext uri="{9D8B030D-6E8A-4147-A177-3AD203B41FA5}">
                      <a16:colId xmlns:a16="http://schemas.microsoft.com/office/drawing/2014/main" val="20002"/>
                    </a:ext>
                  </a:extLst>
                </a:gridCol>
              </a:tblGrid>
              <a:tr h="160499">
                <a:tc>
                  <a:txBody>
                    <a:bodyPr/>
                    <a:lstStyle/>
                    <a:p>
                      <a:pPr algn="ctr"/>
                      <a:r>
                        <a:rPr lang="en-US" sz="2800" dirty="0"/>
                        <a:t>Pieces Available</a:t>
                      </a:r>
                    </a:p>
                  </a:txBody>
                  <a:tcPr/>
                </a:tc>
                <a:tc>
                  <a:txBody>
                    <a:bodyPr/>
                    <a:lstStyle/>
                    <a:p>
                      <a:pPr algn="ctr"/>
                      <a:r>
                        <a:rPr lang="en-US" sz="2800" dirty="0"/>
                        <a:t>Take 1</a:t>
                      </a:r>
                    </a:p>
                  </a:txBody>
                  <a:tcPr/>
                </a:tc>
                <a:tc>
                  <a:txBody>
                    <a:bodyPr/>
                    <a:lstStyle/>
                    <a:p>
                      <a:pPr algn="ctr"/>
                      <a:r>
                        <a:rPr lang="en-US" sz="2800" dirty="0"/>
                        <a:t>Take</a:t>
                      </a:r>
                      <a:r>
                        <a:rPr lang="en-US" sz="2800" baseline="0" dirty="0"/>
                        <a:t> 2</a:t>
                      </a:r>
                      <a:endParaRPr lang="en-US" sz="2800" dirty="0"/>
                    </a:p>
                  </a:txBody>
                  <a:tcPr/>
                </a:tc>
                <a:extLst>
                  <a:ext uri="{0D108BD9-81ED-4DB2-BD59-A6C34878D82A}">
                    <a16:rowId xmlns:a16="http://schemas.microsoft.com/office/drawing/2014/main" val="10000"/>
                  </a:ext>
                </a:extLst>
              </a:tr>
              <a:tr h="533400">
                <a:tc>
                  <a:txBody>
                    <a:bodyPr/>
                    <a:lstStyle/>
                    <a:p>
                      <a:pPr algn="ctr"/>
                      <a:r>
                        <a:rPr lang="en-US" sz="2800" dirty="0"/>
                        <a:t>2</a:t>
                      </a:r>
                    </a:p>
                  </a:txBody>
                  <a:tcPr/>
                </a:tc>
                <a:tc>
                  <a:txBody>
                    <a:bodyPr/>
                    <a:lstStyle/>
                    <a:p>
                      <a:pPr algn="ctr"/>
                      <a:endParaRPr lang="en-US" sz="2800" dirty="0"/>
                    </a:p>
                  </a:txBody>
                  <a:tcPr/>
                </a:tc>
                <a:tc>
                  <a:txBody>
                    <a:bodyPr/>
                    <a:lstStyle/>
                    <a:p>
                      <a:pPr algn="ctr"/>
                      <a:r>
                        <a:rPr lang="en-US" sz="2800" b="0" dirty="0"/>
                        <a:t>100%</a:t>
                      </a:r>
                    </a:p>
                  </a:txBody>
                  <a:tcPr/>
                </a:tc>
                <a:extLst>
                  <a:ext uri="{0D108BD9-81ED-4DB2-BD59-A6C34878D82A}">
                    <a16:rowId xmlns:a16="http://schemas.microsoft.com/office/drawing/2014/main" val="10001"/>
                  </a:ext>
                </a:extLst>
              </a:tr>
              <a:tr h="533400">
                <a:tc>
                  <a:txBody>
                    <a:bodyPr/>
                    <a:lstStyle/>
                    <a:p>
                      <a:pPr algn="ctr"/>
                      <a:r>
                        <a:rPr lang="en-US" sz="2800" dirty="0">
                          <a:solidFill>
                            <a:srgbClr val="C00000"/>
                          </a:solidFill>
                        </a:rPr>
                        <a:t>3</a:t>
                      </a:r>
                    </a:p>
                  </a:txBody>
                  <a:tcPr/>
                </a:tc>
                <a:tc>
                  <a:txBody>
                    <a:bodyPr/>
                    <a:lstStyle/>
                    <a:p>
                      <a:pPr algn="ctr"/>
                      <a:r>
                        <a:rPr lang="en-US" sz="2800" dirty="0">
                          <a:solidFill>
                            <a:srgbClr val="C00000"/>
                          </a:solidFill>
                        </a:rPr>
                        <a:t>0%</a:t>
                      </a:r>
                    </a:p>
                  </a:txBody>
                  <a:tcPr/>
                </a:tc>
                <a:tc>
                  <a:txBody>
                    <a:bodyPr/>
                    <a:lstStyle/>
                    <a:p>
                      <a:pPr algn="ctr"/>
                      <a:endParaRPr lang="en-US" sz="2800" dirty="0"/>
                    </a:p>
                  </a:txBody>
                  <a:tcPr/>
                </a:tc>
                <a:extLst>
                  <a:ext uri="{0D108BD9-81ED-4DB2-BD59-A6C34878D82A}">
                    <a16:rowId xmlns:a16="http://schemas.microsoft.com/office/drawing/2014/main" val="10002"/>
                  </a:ext>
                </a:extLst>
              </a:tr>
              <a:tr h="533400">
                <a:tc>
                  <a:txBody>
                    <a:bodyPr/>
                    <a:lstStyle/>
                    <a:p>
                      <a:pPr algn="ctr"/>
                      <a:r>
                        <a:rPr lang="en-US" sz="2800" dirty="0"/>
                        <a:t>4</a:t>
                      </a:r>
                    </a:p>
                  </a:txBody>
                  <a:tcPr/>
                </a:tc>
                <a:tc>
                  <a:txBody>
                    <a:bodyPr/>
                    <a:lstStyle/>
                    <a:p>
                      <a:pPr algn="ctr"/>
                      <a:r>
                        <a:rPr lang="en-US" sz="2800" b="0" dirty="0"/>
                        <a:t>100%</a:t>
                      </a:r>
                    </a:p>
                  </a:txBody>
                  <a:tcPr/>
                </a:tc>
                <a:tc>
                  <a:txBody>
                    <a:bodyPr/>
                    <a:lstStyle/>
                    <a:p>
                      <a:pPr algn="ctr"/>
                      <a:endParaRPr lang="en-US" sz="2800" dirty="0"/>
                    </a:p>
                  </a:txBody>
                  <a:tcPr/>
                </a:tc>
                <a:extLst>
                  <a:ext uri="{0D108BD9-81ED-4DB2-BD59-A6C34878D82A}">
                    <a16:rowId xmlns:a16="http://schemas.microsoft.com/office/drawing/2014/main" val="10003"/>
                  </a:ext>
                </a:extLst>
              </a:tr>
              <a:tr h="533400">
                <a:tc>
                  <a:txBody>
                    <a:bodyPr/>
                    <a:lstStyle/>
                    <a:p>
                      <a:pPr algn="ctr"/>
                      <a:r>
                        <a:rPr lang="en-US" sz="2800" dirty="0"/>
                        <a:t>5</a:t>
                      </a:r>
                    </a:p>
                  </a:txBody>
                  <a:tcPr/>
                </a:tc>
                <a:tc>
                  <a:txBody>
                    <a:bodyPr/>
                    <a:lstStyle/>
                    <a:p>
                      <a:pPr algn="ctr"/>
                      <a:endParaRPr lang="en-US" sz="2800" dirty="0"/>
                    </a:p>
                  </a:txBody>
                  <a:tcPr/>
                </a:tc>
                <a:tc>
                  <a:txBody>
                    <a:bodyPr/>
                    <a:lstStyle/>
                    <a:p>
                      <a:pPr algn="ctr"/>
                      <a:endParaRPr lang="en-US" sz="2800" b="1" dirty="0"/>
                    </a:p>
                  </a:txBody>
                  <a:tcPr/>
                </a:tc>
                <a:extLst>
                  <a:ext uri="{0D108BD9-81ED-4DB2-BD59-A6C34878D82A}">
                    <a16:rowId xmlns:a16="http://schemas.microsoft.com/office/drawing/2014/main" val="10004"/>
                  </a:ext>
                </a:extLst>
              </a:tr>
              <a:tr h="533400">
                <a:tc>
                  <a:txBody>
                    <a:bodyPr/>
                    <a:lstStyle/>
                    <a:p>
                      <a:pPr algn="ctr"/>
                      <a:r>
                        <a:rPr lang="en-US" sz="2800" dirty="0"/>
                        <a:t>6</a:t>
                      </a:r>
                    </a:p>
                  </a:txBody>
                  <a:tcPr/>
                </a:tc>
                <a:tc>
                  <a:txBody>
                    <a:bodyPr/>
                    <a:lstStyle/>
                    <a:p>
                      <a:pPr algn="ctr"/>
                      <a:endParaRPr lang="en-US" sz="2800" dirty="0"/>
                    </a:p>
                  </a:txBody>
                  <a:tcPr/>
                </a:tc>
                <a:tc>
                  <a:txBody>
                    <a:bodyPr/>
                    <a:lstStyle/>
                    <a:p>
                      <a:pPr algn="ctr"/>
                      <a:endParaRPr lang="en-US" sz="2800" dirty="0"/>
                    </a:p>
                  </a:txBody>
                  <a:tcPr/>
                </a:tc>
                <a:extLst>
                  <a:ext uri="{0D108BD9-81ED-4DB2-BD59-A6C34878D82A}">
                    <a16:rowId xmlns:a16="http://schemas.microsoft.com/office/drawing/2014/main" val="10005"/>
                  </a:ext>
                </a:extLst>
              </a:tr>
              <a:tr h="533400">
                <a:tc>
                  <a:txBody>
                    <a:bodyPr/>
                    <a:lstStyle/>
                    <a:p>
                      <a:pPr algn="ctr"/>
                      <a:r>
                        <a:rPr lang="en-US" sz="2800" dirty="0">
                          <a:solidFill>
                            <a:srgbClr val="C00000"/>
                          </a:solidFill>
                        </a:rPr>
                        <a:t>7</a:t>
                      </a:r>
                    </a:p>
                  </a:txBody>
                  <a:tcPr/>
                </a:tc>
                <a:tc>
                  <a:txBody>
                    <a:bodyPr/>
                    <a:lstStyle/>
                    <a:p>
                      <a:pPr algn="ctr"/>
                      <a:endParaRPr lang="en-US" sz="2800" b="1" dirty="0"/>
                    </a:p>
                  </a:txBody>
                  <a:tcPr/>
                </a:tc>
                <a:tc>
                  <a:txBody>
                    <a:bodyPr/>
                    <a:lstStyle/>
                    <a:p>
                      <a:pPr algn="ctr"/>
                      <a:r>
                        <a:rPr lang="en-US" sz="2800" dirty="0">
                          <a:solidFill>
                            <a:srgbClr val="C00000"/>
                          </a:solidFill>
                        </a:rPr>
                        <a:t>50%</a:t>
                      </a:r>
                    </a:p>
                  </a:txBody>
                  <a:tcPr/>
                </a:tc>
                <a:extLst>
                  <a:ext uri="{0D108BD9-81ED-4DB2-BD59-A6C34878D82A}">
                    <a16:rowId xmlns:a16="http://schemas.microsoft.com/office/drawing/2014/main" val="10006"/>
                  </a:ext>
                </a:extLst>
              </a:tr>
            </a:tbl>
          </a:graphicData>
        </a:graphic>
      </p:graphicFrame>
      <p:graphicFrame>
        <p:nvGraphicFramePr>
          <p:cNvPr id="4" name="Table 3"/>
          <p:cNvGraphicFramePr>
            <a:graphicFrameLocks noGrp="1"/>
          </p:cNvGraphicFramePr>
          <p:nvPr>
            <p:extLst/>
          </p:nvPr>
        </p:nvGraphicFramePr>
        <p:xfrm>
          <a:off x="3109354" y="2004924"/>
          <a:ext cx="6019800" cy="3718560"/>
        </p:xfrm>
        <a:graphic>
          <a:graphicData uri="http://schemas.openxmlformats.org/drawingml/2006/table">
            <a:tbl>
              <a:tblPr firstRow="1" bandRow="1">
                <a:tableStyleId>{5C22544A-7EE6-4342-B048-85BDC9FD1C3A}</a:tableStyleId>
              </a:tblPr>
              <a:tblGrid>
                <a:gridCol w="3274847">
                  <a:extLst>
                    <a:ext uri="{9D8B030D-6E8A-4147-A177-3AD203B41FA5}">
                      <a16:colId xmlns:a16="http://schemas.microsoft.com/office/drawing/2014/main" val="20000"/>
                    </a:ext>
                  </a:extLst>
                </a:gridCol>
                <a:gridCol w="1427376">
                  <a:extLst>
                    <a:ext uri="{9D8B030D-6E8A-4147-A177-3AD203B41FA5}">
                      <a16:colId xmlns:a16="http://schemas.microsoft.com/office/drawing/2014/main" val="20001"/>
                    </a:ext>
                  </a:extLst>
                </a:gridCol>
                <a:gridCol w="1317577">
                  <a:extLst>
                    <a:ext uri="{9D8B030D-6E8A-4147-A177-3AD203B41FA5}">
                      <a16:colId xmlns:a16="http://schemas.microsoft.com/office/drawing/2014/main" val="20002"/>
                    </a:ext>
                  </a:extLst>
                </a:gridCol>
              </a:tblGrid>
              <a:tr h="0">
                <a:tc>
                  <a:txBody>
                    <a:bodyPr/>
                    <a:lstStyle/>
                    <a:p>
                      <a:pPr algn="ctr"/>
                      <a:r>
                        <a:rPr lang="en-US" sz="2800" dirty="0"/>
                        <a:t>Pieces Available</a:t>
                      </a:r>
                    </a:p>
                  </a:txBody>
                  <a:tcPr/>
                </a:tc>
                <a:tc>
                  <a:txBody>
                    <a:bodyPr/>
                    <a:lstStyle/>
                    <a:p>
                      <a:pPr algn="ctr"/>
                      <a:r>
                        <a:rPr lang="en-US" sz="2800" dirty="0"/>
                        <a:t>Take 1</a:t>
                      </a:r>
                    </a:p>
                  </a:txBody>
                  <a:tcPr/>
                </a:tc>
                <a:tc>
                  <a:txBody>
                    <a:bodyPr/>
                    <a:lstStyle/>
                    <a:p>
                      <a:pPr algn="ctr"/>
                      <a:r>
                        <a:rPr lang="en-US" sz="2800" dirty="0"/>
                        <a:t>Take</a:t>
                      </a:r>
                      <a:r>
                        <a:rPr lang="en-US" sz="2800" baseline="0" dirty="0"/>
                        <a:t> 2</a:t>
                      </a:r>
                      <a:endParaRPr lang="en-US" sz="2800" dirty="0"/>
                    </a:p>
                  </a:txBody>
                  <a:tcPr/>
                </a:tc>
                <a:extLst>
                  <a:ext uri="{0D108BD9-81ED-4DB2-BD59-A6C34878D82A}">
                    <a16:rowId xmlns:a16="http://schemas.microsoft.com/office/drawing/2014/main" val="10000"/>
                  </a:ext>
                </a:extLst>
              </a:tr>
              <a:tr h="533400">
                <a:tc>
                  <a:txBody>
                    <a:bodyPr/>
                    <a:lstStyle/>
                    <a:p>
                      <a:pPr algn="ctr"/>
                      <a:r>
                        <a:rPr lang="en-US" sz="2800" dirty="0"/>
                        <a:t>2</a:t>
                      </a:r>
                    </a:p>
                  </a:txBody>
                  <a:tcPr/>
                </a:tc>
                <a:tc>
                  <a:txBody>
                    <a:bodyPr/>
                    <a:lstStyle/>
                    <a:p>
                      <a:pPr algn="ctr"/>
                      <a:r>
                        <a:rPr lang="en-US" sz="2800" dirty="0"/>
                        <a:t>0%</a:t>
                      </a:r>
                    </a:p>
                  </a:txBody>
                  <a:tcPr/>
                </a:tc>
                <a:tc>
                  <a:txBody>
                    <a:bodyPr/>
                    <a:lstStyle/>
                    <a:p>
                      <a:pPr algn="ctr"/>
                      <a:r>
                        <a:rPr lang="en-US" sz="2800" b="1" dirty="0">
                          <a:solidFill>
                            <a:srgbClr val="C00000"/>
                          </a:solidFill>
                        </a:rPr>
                        <a:t>100%</a:t>
                      </a:r>
                    </a:p>
                  </a:txBody>
                  <a:tcPr/>
                </a:tc>
                <a:extLst>
                  <a:ext uri="{0D108BD9-81ED-4DB2-BD59-A6C34878D82A}">
                    <a16:rowId xmlns:a16="http://schemas.microsoft.com/office/drawing/2014/main" val="10001"/>
                  </a:ext>
                </a:extLst>
              </a:tr>
              <a:tr h="533400">
                <a:tc>
                  <a:txBody>
                    <a:bodyPr/>
                    <a:lstStyle/>
                    <a:p>
                      <a:pPr algn="ctr"/>
                      <a:r>
                        <a:rPr lang="en-US" sz="2800" dirty="0"/>
                        <a:t>3</a:t>
                      </a:r>
                    </a:p>
                  </a:txBody>
                  <a:tcPr/>
                </a:tc>
                <a:tc>
                  <a:txBody>
                    <a:bodyPr/>
                    <a:lstStyle/>
                    <a:p>
                      <a:pPr algn="ctr"/>
                      <a:r>
                        <a:rPr lang="en-US" sz="2800" dirty="0"/>
                        <a:t>2%</a:t>
                      </a:r>
                    </a:p>
                  </a:txBody>
                  <a:tcPr/>
                </a:tc>
                <a:tc>
                  <a:txBody>
                    <a:bodyPr/>
                    <a:lstStyle/>
                    <a:p>
                      <a:pPr algn="ctr"/>
                      <a:r>
                        <a:rPr lang="en-US" sz="2800" dirty="0"/>
                        <a:t>0%</a:t>
                      </a:r>
                    </a:p>
                  </a:txBody>
                  <a:tcPr/>
                </a:tc>
                <a:extLst>
                  <a:ext uri="{0D108BD9-81ED-4DB2-BD59-A6C34878D82A}">
                    <a16:rowId xmlns:a16="http://schemas.microsoft.com/office/drawing/2014/main" val="10002"/>
                  </a:ext>
                </a:extLst>
              </a:tr>
              <a:tr h="533400">
                <a:tc>
                  <a:txBody>
                    <a:bodyPr/>
                    <a:lstStyle/>
                    <a:p>
                      <a:pPr algn="ctr"/>
                      <a:r>
                        <a:rPr lang="en-US" sz="2800" dirty="0"/>
                        <a:t>4</a:t>
                      </a:r>
                    </a:p>
                  </a:txBody>
                  <a:tcPr/>
                </a:tc>
                <a:tc>
                  <a:txBody>
                    <a:bodyPr/>
                    <a:lstStyle/>
                    <a:p>
                      <a:pPr algn="ctr"/>
                      <a:r>
                        <a:rPr lang="en-US" sz="2800" b="1" dirty="0">
                          <a:solidFill>
                            <a:srgbClr val="C00000"/>
                          </a:solidFill>
                        </a:rPr>
                        <a:t>75%</a:t>
                      </a:r>
                    </a:p>
                  </a:txBody>
                  <a:tcPr/>
                </a:tc>
                <a:tc>
                  <a:txBody>
                    <a:bodyPr/>
                    <a:lstStyle/>
                    <a:p>
                      <a:pPr algn="ctr"/>
                      <a:r>
                        <a:rPr lang="en-US" sz="2800" dirty="0"/>
                        <a:t>2%</a:t>
                      </a:r>
                    </a:p>
                  </a:txBody>
                  <a:tcPr/>
                </a:tc>
                <a:extLst>
                  <a:ext uri="{0D108BD9-81ED-4DB2-BD59-A6C34878D82A}">
                    <a16:rowId xmlns:a16="http://schemas.microsoft.com/office/drawing/2014/main" val="10003"/>
                  </a:ext>
                </a:extLst>
              </a:tr>
              <a:tr h="533400">
                <a:tc>
                  <a:txBody>
                    <a:bodyPr/>
                    <a:lstStyle/>
                    <a:p>
                      <a:pPr algn="ctr"/>
                      <a:r>
                        <a:rPr lang="en-US" sz="2800" dirty="0"/>
                        <a:t>5</a:t>
                      </a:r>
                    </a:p>
                  </a:txBody>
                  <a:tcPr/>
                </a:tc>
                <a:tc>
                  <a:txBody>
                    <a:bodyPr/>
                    <a:lstStyle/>
                    <a:p>
                      <a:pPr algn="ctr"/>
                      <a:r>
                        <a:rPr lang="en-US" sz="2800" dirty="0"/>
                        <a:t>4%</a:t>
                      </a:r>
                    </a:p>
                  </a:txBody>
                  <a:tcPr/>
                </a:tc>
                <a:tc>
                  <a:txBody>
                    <a:bodyPr/>
                    <a:lstStyle/>
                    <a:p>
                      <a:pPr algn="ctr"/>
                      <a:r>
                        <a:rPr lang="en-US" sz="2800" b="1" dirty="0">
                          <a:solidFill>
                            <a:srgbClr val="C00000"/>
                          </a:solidFill>
                        </a:rPr>
                        <a:t>68%</a:t>
                      </a:r>
                    </a:p>
                  </a:txBody>
                  <a:tcPr/>
                </a:tc>
                <a:extLst>
                  <a:ext uri="{0D108BD9-81ED-4DB2-BD59-A6C34878D82A}">
                    <a16:rowId xmlns:a16="http://schemas.microsoft.com/office/drawing/2014/main" val="10004"/>
                  </a:ext>
                </a:extLst>
              </a:tr>
              <a:tr h="533400">
                <a:tc>
                  <a:txBody>
                    <a:bodyPr/>
                    <a:lstStyle/>
                    <a:p>
                      <a:pPr algn="ctr"/>
                      <a:r>
                        <a:rPr lang="en-US" sz="2800" dirty="0"/>
                        <a:t>6</a:t>
                      </a:r>
                    </a:p>
                  </a:txBody>
                  <a:tcPr/>
                </a:tc>
                <a:tc>
                  <a:txBody>
                    <a:bodyPr/>
                    <a:lstStyle/>
                    <a:p>
                      <a:pPr algn="ctr"/>
                      <a:r>
                        <a:rPr lang="en-US" sz="2800" dirty="0"/>
                        <a:t>5%</a:t>
                      </a:r>
                    </a:p>
                  </a:txBody>
                  <a:tcPr/>
                </a:tc>
                <a:tc>
                  <a:txBody>
                    <a:bodyPr/>
                    <a:lstStyle/>
                    <a:p>
                      <a:pPr algn="ctr"/>
                      <a:r>
                        <a:rPr lang="en-US" sz="2800" dirty="0"/>
                        <a:t>6%</a:t>
                      </a:r>
                    </a:p>
                  </a:txBody>
                  <a:tcPr/>
                </a:tc>
                <a:extLst>
                  <a:ext uri="{0D108BD9-81ED-4DB2-BD59-A6C34878D82A}">
                    <a16:rowId xmlns:a16="http://schemas.microsoft.com/office/drawing/2014/main" val="10005"/>
                  </a:ext>
                </a:extLst>
              </a:tr>
              <a:tr h="533400">
                <a:tc>
                  <a:txBody>
                    <a:bodyPr/>
                    <a:lstStyle/>
                    <a:p>
                      <a:pPr algn="ctr"/>
                      <a:r>
                        <a:rPr lang="en-US" sz="2800" dirty="0"/>
                        <a:t>7</a:t>
                      </a:r>
                    </a:p>
                  </a:txBody>
                  <a:tcPr/>
                </a:tc>
                <a:tc>
                  <a:txBody>
                    <a:bodyPr/>
                    <a:lstStyle/>
                    <a:p>
                      <a:pPr algn="ctr"/>
                      <a:r>
                        <a:rPr lang="en-US" sz="2800" b="1" dirty="0">
                          <a:solidFill>
                            <a:srgbClr val="C00000"/>
                          </a:solidFill>
                        </a:rPr>
                        <a:t>60%</a:t>
                      </a:r>
                    </a:p>
                  </a:txBody>
                  <a:tcPr/>
                </a:tc>
                <a:tc>
                  <a:txBody>
                    <a:bodyPr/>
                    <a:lstStyle/>
                    <a:p>
                      <a:pPr algn="ctr"/>
                      <a:r>
                        <a:rPr lang="en-US" sz="2800" dirty="0"/>
                        <a:t>5%</a:t>
                      </a:r>
                    </a:p>
                  </a:txBody>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2856745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AI in the News</a:t>
            </a:r>
          </a:p>
        </p:txBody>
      </p:sp>
      <p:pic>
        <p:nvPicPr>
          <p:cNvPr id="6" name="Picture 5" descr="Screen Shot 2015-03-04 at 3.36.28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32000" y="1369379"/>
            <a:ext cx="8432800" cy="4498021"/>
          </a:xfrm>
          <a:prstGeom prst="rect">
            <a:avLst/>
          </a:prstGeom>
          <a:ln>
            <a:solidFill>
              <a:srgbClr val="000000"/>
            </a:solidFill>
          </a:ln>
        </p:spPr>
      </p:pic>
      <p:sp>
        <p:nvSpPr>
          <p:cNvPr id="7" name="Title 3"/>
          <p:cNvSpPr txBox="1">
            <a:spLocks/>
          </p:cNvSpPr>
          <p:nvPr/>
        </p:nvSpPr>
        <p:spPr>
          <a:xfrm>
            <a:off x="1016000" y="6145981"/>
            <a:ext cx="10489299" cy="432620"/>
          </a:xfrm>
          <a:prstGeom prst="rect">
            <a:avLst/>
          </a:prstGeom>
        </p:spPr>
        <p:txBody>
          <a:bodyPr vert="horz" lIns="121920" tIns="60960" rIns="121920" bIns="60960" rtlCol="0" anchor="ctr">
            <a:normAutofit fontScale="70000" lnSpcReduction="2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200" dirty="0">
                <a:hlinkClick r:id="rId4"/>
              </a:rPr>
              <a:t>https://www.youtube.com/</a:t>
            </a:r>
            <a:r>
              <a:rPr lang="en-US" sz="3200" dirty="0" err="1">
                <a:hlinkClick r:id="rId4"/>
              </a:rPr>
              <a:t>watch?v</a:t>
            </a:r>
            <a:r>
              <a:rPr lang="en-US" sz="3200" dirty="0">
                <a:hlinkClick r:id="rId4"/>
              </a:rPr>
              <a:t>=EfGD2qveGdQ</a:t>
            </a:r>
            <a:endParaRPr lang="en-US" sz="3200" dirty="0"/>
          </a:p>
        </p:txBody>
      </p:sp>
    </p:spTree>
    <p:extLst>
      <p:ext uri="{BB962C8B-B14F-4D97-AF65-F5344CB8AC3E}">
        <p14:creationId xmlns:p14="http://schemas.microsoft.com/office/powerpoint/2010/main" val="41066456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pPr eaLnBrk="1" hangingPunct="1"/>
            <a:r>
              <a:rPr lang="en-US">
                <a:solidFill>
                  <a:schemeClr val="tx1"/>
                </a:solidFill>
              </a:rPr>
              <a:t>Sci-Fi AI?</a:t>
            </a:r>
          </a:p>
        </p:txBody>
      </p:sp>
      <p:pic>
        <p:nvPicPr>
          <p:cNvPr id="562180" name="Picture 4" descr="Artoo-c3po"/>
          <p:cNvPicPr>
            <a:picLocks noChangeAspect="1" noChangeArrowheads="1"/>
          </p:cNvPicPr>
          <p:nvPr/>
        </p:nvPicPr>
        <p:blipFill>
          <a:blip r:embed="rId3" cstate="print"/>
          <a:srcRect/>
          <a:stretch>
            <a:fillRect/>
          </a:stretch>
        </p:blipFill>
        <p:spPr bwMode="auto">
          <a:xfrm>
            <a:off x="304800" y="1803400"/>
            <a:ext cx="2972723" cy="4368800"/>
          </a:xfrm>
          <a:prstGeom prst="rect">
            <a:avLst/>
          </a:prstGeom>
          <a:noFill/>
          <a:ln w="9525">
            <a:solidFill>
              <a:srgbClr val="000000"/>
            </a:solidFill>
            <a:miter lim="800000"/>
            <a:headEnd/>
            <a:tailEnd/>
          </a:ln>
        </p:spPr>
      </p:pic>
      <p:pic>
        <p:nvPicPr>
          <p:cNvPr id="562182" name="Picture 6" descr="t3-94"/>
          <p:cNvPicPr>
            <a:picLocks noChangeAspect="1" noChangeArrowheads="1"/>
          </p:cNvPicPr>
          <p:nvPr/>
        </p:nvPicPr>
        <p:blipFill>
          <a:blip r:embed="rId4" cstate="print"/>
          <a:srcRect/>
          <a:stretch>
            <a:fillRect/>
          </a:stretch>
        </p:blipFill>
        <p:spPr bwMode="auto">
          <a:xfrm>
            <a:off x="3860800" y="1803400"/>
            <a:ext cx="3581400" cy="2030413"/>
          </a:xfrm>
          <a:prstGeom prst="rect">
            <a:avLst/>
          </a:prstGeom>
          <a:noFill/>
          <a:ln w="9525">
            <a:solidFill>
              <a:schemeClr val="tx1"/>
            </a:solidFill>
            <a:miter lim="800000"/>
            <a:headEnd/>
            <a:tailEnd/>
          </a:ln>
        </p:spPr>
      </p:pic>
      <p:pic>
        <p:nvPicPr>
          <p:cNvPr id="562184" name="Picture 8" descr="matrix-smith-dvd2"/>
          <p:cNvPicPr>
            <a:picLocks noChangeAspect="1" noChangeArrowheads="1"/>
          </p:cNvPicPr>
          <p:nvPr/>
        </p:nvPicPr>
        <p:blipFill rotWithShape="1">
          <a:blip r:embed="rId5" cstate="print"/>
          <a:srcRect t="9573" r="5531" b="10638"/>
          <a:stretch/>
        </p:blipFill>
        <p:spPr bwMode="auto">
          <a:xfrm>
            <a:off x="3860800" y="4140200"/>
            <a:ext cx="3608832" cy="2032000"/>
          </a:xfrm>
          <a:prstGeom prst="rect">
            <a:avLst/>
          </a:prstGeom>
          <a:noFill/>
          <a:ln w="9525">
            <a:solidFill>
              <a:srgbClr val="000000"/>
            </a:solidFill>
            <a:miter lim="800000"/>
            <a:headEnd/>
            <a:tailEnd/>
          </a:ln>
        </p:spPr>
      </p:pic>
      <p:pic>
        <p:nvPicPr>
          <p:cNvPr id="2" name="Picture 1" descr="DI-Walle-1-DI-to-L10.jpg"/>
          <p:cNvPicPr>
            <a:picLocks noChangeAspect="1"/>
          </p:cNvPicPr>
          <p:nvPr/>
        </p:nvPicPr>
        <p:blipFill rotWithShape="1">
          <a:blip r:embed="rId6" cstate="print">
            <a:extLst>
              <a:ext uri="{28A0092B-C50C-407E-A947-70E740481C1C}">
                <a14:useLocalDpi xmlns:a14="http://schemas.microsoft.com/office/drawing/2010/main" val="0"/>
              </a:ext>
            </a:extLst>
          </a:blip>
          <a:srcRect b="1324"/>
          <a:stretch/>
        </p:blipFill>
        <p:spPr>
          <a:xfrm>
            <a:off x="8026400" y="1803400"/>
            <a:ext cx="3657600" cy="2023872"/>
          </a:xfrm>
          <a:prstGeom prst="rect">
            <a:avLst/>
          </a:prstGeom>
          <a:ln>
            <a:solidFill>
              <a:srgbClr val="000000"/>
            </a:solidFill>
          </a:ln>
        </p:spPr>
      </p:pic>
      <p:pic>
        <p:nvPicPr>
          <p:cNvPr id="3" name="Picture 2" descr="25290635.jp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026400" y="4140200"/>
            <a:ext cx="3615659" cy="2032000"/>
          </a:xfrm>
          <a:prstGeom prst="rect">
            <a:avLst/>
          </a:prstGeom>
          <a:ln>
            <a:solidFill>
              <a:srgbClr val="000000"/>
            </a:solid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218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6218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6218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pPr eaLnBrk="1" hangingPunct="1"/>
            <a:r>
              <a:rPr lang="en-US"/>
              <a:t>What is AI?</a:t>
            </a:r>
          </a:p>
        </p:txBody>
      </p:sp>
      <p:sp>
        <p:nvSpPr>
          <p:cNvPr id="11279" name="Text Box 16"/>
          <p:cNvSpPr txBox="1">
            <a:spLocks noChangeArrowheads="1"/>
          </p:cNvSpPr>
          <p:nvPr/>
        </p:nvSpPr>
        <p:spPr bwMode="auto">
          <a:xfrm>
            <a:off x="2870200" y="1397001"/>
            <a:ext cx="7391400" cy="584773"/>
          </a:xfrm>
          <a:prstGeom prst="rect">
            <a:avLst/>
          </a:prstGeom>
          <a:noFill/>
          <a:ln w="9525">
            <a:noFill/>
            <a:miter lim="800000"/>
            <a:headEnd/>
            <a:tailEnd/>
          </a:ln>
        </p:spPr>
        <p:txBody>
          <a:bodyPr lIns="91439" tIns="45719" rIns="91439" bIns="45719">
            <a:spAutoFit/>
          </a:bodyPr>
          <a:lstStyle/>
          <a:p>
            <a:pPr>
              <a:spcBef>
                <a:spcPct val="50000"/>
              </a:spcBef>
            </a:pPr>
            <a:r>
              <a:rPr lang="en-US" sz="3200" dirty="0">
                <a:latin typeface="Calibri" pitchFamily="34" charset="0"/>
              </a:rPr>
              <a:t>The science of making machines that:</a:t>
            </a:r>
          </a:p>
        </p:txBody>
      </p:sp>
      <p:sp>
        <p:nvSpPr>
          <p:cNvPr id="7" name="TextBox 6"/>
          <p:cNvSpPr txBox="1"/>
          <p:nvPr/>
        </p:nvSpPr>
        <p:spPr>
          <a:xfrm>
            <a:off x="406400" y="2819401"/>
            <a:ext cx="2844800" cy="502766"/>
          </a:xfrm>
          <a:prstGeom prst="rect">
            <a:avLst/>
          </a:prstGeom>
          <a:noFill/>
        </p:spPr>
        <p:txBody>
          <a:bodyPr wrap="square" rtlCol="0">
            <a:spAutoFit/>
          </a:bodyPr>
          <a:lstStyle/>
          <a:p>
            <a:pPr algn="ctr"/>
            <a:r>
              <a:rPr lang="en-US" sz="2667" dirty="0">
                <a:solidFill>
                  <a:schemeClr val="accent1">
                    <a:lumMod val="75000"/>
                  </a:schemeClr>
                </a:solidFill>
                <a:latin typeface="Calibri" pitchFamily="34" charset="0"/>
              </a:rPr>
              <a:t>Think like people</a:t>
            </a:r>
          </a:p>
        </p:txBody>
      </p:sp>
      <p:sp>
        <p:nvSpPr>
          <p:cNvPr id="8" name="TextBox 7"/>
          <p:cNvSpPr txBox="1"/>
          <p:nvPr/>
        </p:nvSpPr>
        <p:spPr>
          <a:xfrm>
            <a:off x="406400" y="4866958"/>
            <a:ext cx="2844800" cy="502766"/>
          </a:xfrm>
          <a:prstGeom prst="rect">
            <a:avLst/>
          </a:prstGeom>
          <a:noFill/>
        </p:spPr>
        <p:txBody>
          <a:bodyPr wrap="square" rtlCol="0">
            <a:spAutoFit/>
          </a:bodyPr>
          <a:lstStyle/>
          <a:p>
            <a:pPr algn="ctr"/>
            <a:r>
              <a:rPr lang="en-US" sz="2667" dirty="0">
                <a:solidFill>
                  <a:schemeClr val="accent1">
                    <a:lumMod val="75000"/>
                  </a:schemeClr>
                </a:solidFill>
                <a:latin typeface="Calibri" pitchFamily="34" charset="0"/>
              </a:rPr>
              <a:t>Act like people</a:t>
            </a:r>
          </a:p>
        </p:txBody>
      </p:sp>
      <p:sp>
        <p:nvSpPr>
          <p:cNvPr id="9" name="TextBox 8"/>
          <p:cNvSpPr txBox="1"/>
          <p:nvPr/>
        </p:nvSpPr>
        <p:spPr>
          <a:xfrm>
            <a:off x="8839200" y="2819401"/>
            <a:ext cx="2844800" cy="502766"/>
          </a:xfrm>
          <a:prstGeom prst="rect">
            <a:avLst/>
          </a:prstGeom>
          <a:noFill/>
        </p:spPr>
        <p:txBody>
          <a:bodyPr wrap="square" rtlCol="0">
            <a:spAutoFit/>
          </a:bodyPr>
          <a:lstStyle/>
          <a:p>
            <a:pPr algn="ctr"/>
            <a:r>
              <a:rPr lang="en-US" sz="2667" dirty="0">
                <a:solidFill>
                  <a:schemeClr val="accent1">
                    <a:lumMod val="75000"/>
                  </a:schemeClr>
                </a:solidFill>
                <a:latin typeface="Calibri" pitchFamily="34" charset="0"/>
              </a:rPr>
              <a:t>Think rationally</a:t>
            </a:r>
          </a:p>
        </p:txBody>
      </p:sp>
      <p:sp>
        <p:nvSpPr>
          <p:cNvPr id="10" name="TextBox 9"/>
          <p:cNvSpPr txBox="1"/>
          <p:nvPr/>
        </p:nvSpPr>
        <p:spPr>
          <a:xfrm>
            <a:off x="8839200" y="4866957"/>
            <a:ext cx="2844800" cy="502766"/>
          </a:xfrm>
          <a:prstGeom prst="rect">
            <a:avLst/>
          </a:prstGeom>
          <a:noFill/>
        </p:spPr>
        <p:txBody>
          <a:bodyPr wrap="square" rtlCol="0">
            <a:spAutoFit/>
          </a:bodyPr>
          <a:lstStyle/>
          <a:p>
            <a:pPr algn="ctr"/>
            <a:r>
              <a:rPr lang="en-US" sz="2667" dirty="0">
                <a:solidFill>
                  <a:schemeClr val="accent1">
                    <a:lumMod val="75000"/>
                  </a:schemeClr>
                </a:solidFill>
                <a:latin typeface="Calibri" pitchFamily="34" charset="0"/>
              </a:rPr>
              <a:t>Act rationally</a:t>
            </a:r>
          </a:p>
        </p:txBody>
      </p:sp>
      <p:pic>
        <p:nvPicPr>
          <p:cNvPr id="2" name="Picture 1" descr="C:\Users\Dan\AppData\Local\Microsoft\Windows\Temporary Internet Files\Content.IE5\G6UMHP36\WhatIsAI.png"/>
          <p:cNvPicPr>
            <a:picLocks noChangeAspect="1" noChangeArrowheads="1"/>
          </p:cNvPicPr>
          <p:nvPr/>
        </p:nvPicPr>
        <p:blipFill>
          <a:blip r:embed="rId3" cstate="print"/>
          <a:srcRect/>
          <a:stretch>
            <a:fillRect/>
          </a:stretch>
        </p:blipFill>
        <p:spPr bwMode="auto">
          <a:xfrm>
            <a:off x="3352800" y="2209800"/>
            <a:ext cx="5418667" cy="4064000"/>
          </a:xfrm>
          <a:prstGeom prst="rect">
            <a:avLst/>
          </a:prstGeom>
          <a:noFill/>
        </p:spPr>
      </p:pic>
      <p:sp>
        <p:nvSpPr>
          <p:cNvPr id="11" name="Rectangle 10"/>
          <p:cNvSpPr/>
          <p:nvPr/>
        </p:nvSpPr>
        <p:spPr>
          <a:xfrm>
            <a:off x="438944" y="2006600"/>
            <a:ext cx="5588000" cy="2235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accent1">
                  <a:lumMod val="75000"/>
                </a:schemeClr>
              </a:solidFill>
            </a:endParaRPr>
          </a:p>
        </p:txBody>
      </p:sp>
      <p:sp>
        <p:nvSpPr>
          <p:cNvPr id="12" name="Rectangle 11"/>
          <p:cNvSpPr/>
          <p:nvPr/>
        </p:nvSpPr>
        <p:spPr>
          <a:xfrm>
            <a:off x="6030795" y="2006600"/>
            <a:ext cx="5588000" cy="2235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accent1">
                  <a:lumMod val="75000"/>
                </a:schemeClr>
              </a:solidFill>
            </a:endParaRPr>
          </a:p>
        </p:txBody>
      </p:sp>
      <p:sp>
        <p:nvSpPr>
          <p:cNvPr id="13" name="Rectangle 12"/>
          <p:cNvSpPr/>
          <p:nvPr/>
        </p:nvSpPr>
        <p:spPr>
          <a:xfrm>
            <a:off x="438944" y="4249384"/>
            <a:ext cx="5588000" cy="2235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accent1">
                  <a:lumMod val="75000"/>
                </a:schemeClr>
              </a:solidFill>
            </a:endParaRPr>
          </a:p>
        </p:txBody>
      </p:sp>
      <p:sp>
        <p:nvSpPr>
          <p:cNvPr id="14" name="Rectangle 13"/>
          <p:cNvSpPr/>
          <p:nvPr/>
        </p:nvSpPr>
        <p:spPr>
          <a:xfrm>
            <a:off x="6030795" y="4259997"/>
            <a:ext cx="5588000" cy="2235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accent1">
                  <a:lumMod val="75000"/>
                </a:schemeClr>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3"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pPr eaLnBrk="1" hangingPunct="1"/>
            <a:r>
              <a:rPr lang="en-US" dirty="0"/>
              <a:t>Turing Test</a:t>
            </a:r>
          </a:p>
        </p:txBody>
      </p:sp>
      <p:sp>
        <p:nvSpPr>
          <p:cNvPr id="15" name="Content Placeholder 4"/>
          <p:cNvSpPr>
            <a:spLocks noGrp="1"/>
          </p:cNvSpPr>
          <p:nvPr>
            <p:ph sz="half" idx="1"/>
          </p:nvPr>
        </p:nvSpPr>
        <p:spPr>
          <a:xfrm>
            <a:off x="588603" y="1295401"/>
            <a:ext cx="6421797" cy="6034617"/>
          </a:xfrm>
        </p:spPr>
        <p:txBody>
          <a:bodyPr>
            <a:noAutofit/>
          </a:bodyPr>
          <a:lstStyle/>
          <a:p>
            <a:r>
              <a:rPr lang="en-US" sz="3200" dirty="0"/>
              <a:t>In 1950, Turing defined a test of whether a machine could “think”</a:t>
            </a:r>
          </a:p>
          <a:p>
            <a:r>
              <a:rPr lang="en-US" sz="3200" dirty="0"/>
              <a:t>“A human judge engages in a natural language conversation with one human and one machine, each of which tries to appear human. If judge can’t tell, machine passes the Turing test”</a:t>
            </a:r>
          </a:p>
        </p:txBody>
      </p:sp>
      <p:pic>
        <p:nvPicPr>
          <p:cNvPr id="16" name="Content Placeholder 6"/>
          <p:cNvPicPr>
            <a:picLocks noChangeAspect="1"/>
          </p:cNvPicPr>
          <p:nvPr/>
        </p:nvPicPr>
        <p:blipFill>
          <a:blip r:embed="rId3"/>
          <a:srcRect l="-5801" r="-5801"/>
          <a:stretch>
            <a:fillRect/>
          </a:stretch>
        </p:blipFill>
        <p:spPr>
          <a:xfrm>
            <a:off x="7620001" y="1295401"/>
            <a:ext cx="4128556" cy="4626775"/>
          </a:xfrm>
          <a:prstGeom prst="rect">
            <a:avLst/>
          </a:prstGeom>
        </p:spPr>
      </p:pic>
      <p:sp>
        <p:nvSpPr>
          <p:cNvPr id="17" name="Rectangle 16"/>
          <p:cNvSpPr/>
          <p:nvPr/>
        </p:nvSpPr>
        <p:spPr>
          <a:xfrm>
            <a:off x="0" y="6172200"/>
            <a:ext cx="12192000" cy="420564"/>
          </a:xfrm>
          <a:prstGeom prst="rect">
            <a:avLst/>
          </a:prstGeom>
        </p:spPr>
        <p:txBody>
          <a:bodyPr wrap="square">
            <a:spAutoFit/>
          </a:bodyPr>
          <a:lstStyle/>
          <a:p>
            <a:pPr algn="ctr"/>
            <a:r>
              <a:rPr lang="en-US" sz="2133" dirty="0" err="1">
                <a:solidFill>
                  <a:schemeClr val="tx1">
                    <a:lumMod val="75000"/>
                  </a:schemeClr>
                </a:solidFill>
                <a:latin typeface="Calibri"/>
                <a:cs typeface="Calibri"/>
              </a:rPr>
              <a:t>en.wikipedia.org</a:t>
            </a:r>
            <a:r>
              <a:rPr lang="en-US" sz="2133" dirty="0">
                <a:solidFill>
                  <a:schemeClr val="tx1">
                    <a:lumMod val="75000"/>
                  </a:schemeClr>
                </a:solidFill>
                <a:latin typeface="Calibri"/>
                <a:cs typeface="Calibri"/>
              </a:rPr>
              <a:t>/wiki/</a:t>
            </a:r>
            <a:r>
              <a:rPr lang="en-US" sz="2133" dirty="0" err="1">
                <a:solidFill>
                  <a:schemeClr val="tx1">
                    <a:lumMod val="75000"/>
                  </a:schemeClr>
                </a:solidFill>
                <a:latin typeface="Calibri"/>
                <a:cs typeface="Calibri"/>
              </a:rPr>
              <a:t>Turing_test</a:t>
            </a:r>
            <a:endParaRPr lang="en-US" sz="2133" dirty="0">
              <a:solidFill>
                <a:schemeClr val="tx1">
                  <a:lumMod val="75000"/>
                </a:schemeClr>
              </a:solidFill>
              <a:latin typeface="Calibri"/>
              <a:cs typeface="Calibri"/>
            </a:endParaRPr>
          </a:p>
        </p:txBody>
      </p:sp>
    </p:spTree>
    <p:extLst>
      <p:ext uri="{BB962C8B-B14F-4D97-AF65-F5344CB8AC3E}">
        <p14:creationId xmlns:p14="http://schemas.microsoft.com/office/powerpoint/2010/main" val="1250934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pPr eaLnBrk="1" hangingPunct="1"/>
            <a:r>
              <a:rPr lang="en-US"/>
              <a:t>What is AI?</a:t>
            </a:r>
          </a:p>
        </p:txBody>
      </p:sp>
      <p:sp>
        <p:nvSpPr>
          <p:cNvPr id="11279" name="Text Box 16"/>
          <p:cNvSpPr txBox="1">
            <a:spLocks noChangeArrowheads="1"/>
          </p:cNvSpPr>
          <p:nvPr/>
        </p:nvSpPr>
        <p:spPr bwMode="auto">
          <a:xfrm>
            <a:off x="2870200" y="1397001"/>
            <a:ext cx="7391400" cy="584773"/>
          </a:xfrm>
          <a:prstGeom prst="rect">
            <a:avLst/>
          </a:prstGeom>
          <a:noFill/>
          <a:ln w="9525">
            <a:noFill/>
            <a:miter lim="800000"/>
            <a:headEnd/>
            <a:tailEnd/>
          </a:ln>
        </p:spPr>
        <p:txBody>
          <a:bodyPr lIns="91439" tIns="45719" rIns="91439" bIns="45719">
            <a:spAutoFit/>
          </a:bodyPr>
          <a:lstStyle/>
          <a:p>
            <a:pPr>
              <a:spcBef>
                <a:spcPct val="50000"/>
              </a:spcBef>
            </a:pPr>
            <a:r>
              <a:rPr lang="en-US" sz="3200" dirty="0">
                <a:latin typeface="Calibri" pitchFamily="34" charset="0"/>
              </a:rPr>
              <a:t>The science of making machines that:</a:t>
            </a:r>
          </a:p>
        </p:txBody>
      </p:sp>
      <p:sp>
        <p:nvSpPr>
          <p:cNvPr id="7" name="TextBox 6"/>
          <p:cNvSpPr txBox="1"/>
          <p:nvPr/>
        </p:nvSpPr>
        <p:spPr>
          <a:xfrm>
            <a:off x="406400" y="2819401"/>
            <a:ext cx="2844800" cy="502766"/>
          </a:xfrm>
          <a:prstGeom prst="rect">
            <a:avLst/>
          </a:prstGeom>
          <a:noFill/>
        </p:spPr>
        <p:txBody>
          <a:bodyPr wrap="square" rtlCol="0">
            <a:spAutoFit/>
          </a:bodyPr>
          <a:lstStyle/>
          <a:p>
            <a:pPr algn="ctr"/>
            <a:r>
              <a:rPr lang="en-US" sz="2667" dirty="0">
                <a:solidFill>
                  <a:schemeClr val="accent1">
                    <a:lumMod val="75000"/>
                  </a:schemeClr>
                </a:solidFill>
                <a:latin typeface="Calibri" pitchFamily="34" charset="0"/>
              </a:rPr>
              <a:t>Think like people</a:t>
            </a:r>
          </a:p>
        </p:txBody>
      </p:sp>
      <p:sp>
        <p:nvSpPr>
          <p:cNvPr id="8" name="TextBox 7"/>
          <p:cNvSpPr txBox="1"/>
          <p:nvPr/>
        </p:nvSpPr>
        <p:spPr>
          <a:xfrm>
            <a:off x="406400" y="4866958"/>
            <a:ext cx="2844800" cy="502766"/>
          </a:xfrm>
          <a:prstGeom prst="rect">
            <a:avLst/>
          </a:prstGeom>
          <a:noFill/>
        </p:spPr>
        <p:txBody>
          <a:bodyPr wrap="square" rtlCol="0">
            <a:spAutoFit/>
          </a:bodyPr>
          <a:lstStyle/>
          <a:p>
            <a:pPr algn="ctr"/>
            <a:r>
              <a:rPr lang="en-US" sz="2667" dirty="0">
                <a:solidFill>
                  <a:schemeClr val="accent1">
                    <a:lumMod val="75000"/>
                  </a:schemeClr>
                </a:solidFill>
                <a:latin typeface="Calibri" pitchFamily="34" charset="0"/>
              </a:rPr>
              <a:t>Act like people</a:t>
            </a:r>
          </a:p>
        </p:txBody>
      </p:sp>
      <p:sp>
        <p:nvSpPr>
          <p:cNvPr id="9" name="TextBox 8"/>
          <p:cNvSpPr txBox="1"/>
          <p:nvPr/>
        </p:nvSpPr>
        <p:spPr>
          <a:xfrm>
            <a:off x="8839200" y="2819401"/>
            <a:ext cx="2844800" cy="502766"/>
          </a:xfrm>
          <a:prstGeom prst="rect">
            <a:avLst/>
          </a:prstGeom>
          <a:noFill/>
        </p:spPr>
        <p:txBody>
          <a:bodyPr wrap="square" rtlCol="0">
            <a:spAutoFit/>
          </a:bodyPr>
          <a:lstStyle/>
          <a:p>
            <a:pPr algn="ctr"/>
            <a:r>
              <a:rPr lang="en-US" sz="2667" dirty="0">
                <a:solidFill>
                  <a:schemeClr val="accent1">
                    <a:lumMod val="75000"/>
                  </a:schemeClr>
                </a:solidFill>
                <a:latin typeface="Calibri" pitchFamily="34" charset="0"/>
              </a:rPr>
              <a:t>Think rationally</a:t>
            </a:r>
          </a:p>
        </p:txBody>
      </p:sp>
      <p:sp>
        <p:nvSpPr>
          <p:cNvPr id="10" name="TextBox 9"/>
          <p:cNvSpPr txBox="1"/>
          <p:nvPr/>
        </p:nvSpPr>
        <p:spPr>
          <a:xfrm>
            <a:off x="8839200" y="4866957"/>
            <a:ext cx="2844800" cy="502766"/>
          </a:xfrm>
          <a:prstGeom prst="rect">
            <a:avLst/>
          </a:prstGeom>
          <a:noFill/>
        </p:spPr>
        <p:txBody>
          <a:bodyPr wrap="square" rtlCol="0">
            <a:spAutoFit/>
          </a:bodyPr>
          <a:lstStyle/>
          <a:p>
            <a:pPr algn="ctr"/>
            <a:r>
              <a:rPr lang="en-US" sz="2667" dirty="0">
                <a:solidFill>
                  <a:schemeClr val="accent1">
                    <a:lumMod val="75000"/>
                  </a:schemeClr>
                </a:solidFill>
                <a:latin typeface="Calibri" pitchFamily="34" charset="0"/>
              </a:rPr>
              <a:t>Act rationally</a:t>
            </a:r>
          </a:p>
        </p:txBody>
      </p:sp>
      <p:pic>
        <p:nvPicPr>
          <p:cNvPr id="2" name="Picture 1" descr="C:\Users\Dan\AppData\Local\Microsoft\Windows\Temporary Internet Files\Content.IE5\G6UMHP36\WhatIsAI.png"/>
          <p:cNvPicPr>
            <a:picLocks noChangeAspect="1" noChangeArrowheads="1"/>
          </p:cNvPicPr>
          <p:nvPr/>
        </p:nvPicPr>
        <p:blipFill>
          <a:blip r:embed="rId3" cstate="print"/>
          <a:srcRect/>
          <a:stretch>
            <a:fillRect/>
          </a:stretch>
        </p:blipFill>
        <p:spPr bwMode="auto">
          <a:xfrm>
            <a:off x="3352800" y="2209800"/>
            <a:ext cx="5418667" cy="4064000"/>
          </a:xfrm>
          <a:prstGeom prst="rect">
            <a:avLst/>
          </a:prstGeom>
          <a:noFill/>
        </p:spPr>
      </p:pic>
      <p:sp>
        <p:nvSpPr>
          <p:cNvPr id="12" name="Rectangle 11"/>
          <p:cNvSpPr/>
          <p:nvPr/>
        </p:nvSpPr>
        <p:spPr>
          <a:xfrm>
            <a:off x="6030795" y="2006600"/>
            <a:ext cx="5588000" cy="2235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4" name="Rectangle 13"/>
          <p:cNvSpPr/>
          <p:nvPr/>
        </p:nvSpPr>
        <p:spPr>
          <a:xfrm>
            <a:off x="6030795" y="4259997"/>
            <a:ext cx="5588000" cy="2235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671639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pPr eaLnBrk="1" hangingPunct="1"/>
            <a:r>
              <a:rPr lang="en-US" dirty="0"/>
              <a:t>AI Definition by John McCarthy</a:t>
            </a:r>
          </a:p>
        </p:txBody>
      </p:sp>
      <p:sp>
        <p:nvSpPr>
          <p:cNvPr id="15" name="Content Placeholder 4"/>
          <p:cNvSpPr>
            <a:spLocks noGrp="1"/>
          </p:cNvSpPr>
          <p:nvPr>
            <p:ph sz="half" idx="1"/>
          </p:nvPr>
        </p:nvSpPr>
        <p:spPr>
          <a:xfrm>
            <a:off x="588603" y="1295401"/>
            <a:ext cx="6929797" cy="6034617"/>
          </a:xfrm>
        </p:spPr>
        <p:txBody>
          <a:bodyPr>
            <a:noAutofit/>
          </a:bodyPr>
          <a:lstStyle/>
          <a:p>
            <a:r>
              <a:rPr lang="en-US" dirty="0"/>
              <a:t>What is artificial intelligence</a:t>
            </a:r>
          </a:p>
          <a:p>
            <a:pPr lvl="1"/>
            <a:r>
              <a:rPr lang="en-US" dirty="0"/>
              <a:t>It is the science and engineering of making intelligent machines, especially intelligent computer programs</a:t>
            </a:r>
          </a:p>
          <a:p>
            <a:pPr lvl="1"/>
            <a:endParaRPr lang="en-US" dirty="0"/>
          </a:p>
          <a:p>
            <a:r>
              <a:rPr lang="en-US" dirty="0"/>
              <a:t>What is intelligence</a:t>
            </a:r>
          </a:p>
          <a:p>
            <a:pPr lvl="1"/>
            <a:r>
              <a:rPr lang="en-US" dirty="0"/>
              <a:t>Intelligence is the computational part of the ability to achieve goals in the world</a:t>
            </a:r>
          </a:p>
        </p:txBody>
      </p:sp>
      <p:sp>
        <p:nvSpPr>
          <p:cNvPr id="17" name="Rectangle 16"/>
          <p:cNvSpPr/>
          <p:nvPr/>
        </p:nvSpPr>
        <p:spPr>
          <a:xfrm>
            <a:off x="0" y="6172200"/>
            <a:ext cx="12192000" cy="420564"/>
          </a:xfrm>
          <a:prstGeom prst="rect">
            <a:avLst/>
          </a:prstGeom>
        </p:spPr>
        <p:txBody>
          <a:bodyPr wrap="square">
            <a:spAutoFit/>
          </a:bodyPr>
          <a:lstStyle/>
          <a:p>
            <a:pPr algn="ctr"/>
            <a:r>
              <a:rPr lang="en-US" sz="2133" dirty="0">
                <a:solidFill>
                  <a:schemeClr val="tx1">
                    <a:lumMod val="75000"/>
                  </a:schemeClr>
                </a:solidFill>
                <a:latin typeface="Calibri"/>
                <a:cs typeface="Calibri"/>
              </a:rPr>
              <a:t>http://www-</a:t>
            </a:r>
            <a:r>
              <a:rPr lang="en-US" sz="2133" dirty="0" err="1">
                <a:solidFill>
                  <a:schemeClr val="tx1">
                    <a:lumMod val="75000"/>
                  </a:schemeClr>
                </a:solidFill>
                <a:latin typeface="Calibri"/>
                <a:cs typeface="Calibri"/>
              </a:rPr>
              <a:t>formal.stanford.edu</a:t>
            </a:r>
            <a:r>
              <a:rPr lang="en-US" sz="2133" dirty="0">
                <a:solidFill>
                  <a:schemeClr val="tx1">
                    <a:lumMod val="75000"/>
                  </a:schemeClr>
                </a:solidFill>
                <a:latin typeface="Calibri"/>
                <a:cs typeface="Calibri"/>
              </a:rPr>
              <a:t>/</a:t>
            </a:r>
            <a:r>
              <a:rPr lang="en-US" sz="2133" dirty="0" err="1">
                <a:solidFill>
                  <a:schemeClr val="tx1">
                    <a:lumMod val="75000"/>
                  </a:schemeClr>
                </a:solidFill>
                <a:latin typeface="Calibri"/>
                <a:cs typeface="Calibri"/>
              </a:rPr>
              <a:t>jmc</a:t>
            </a:r>
            <a:r>
              <a:rPr lang="en-US" sz="2133" dirty="0">
                <a:solidFill>
                  <a:schemeClr val="tx1">
                    <a:lumMod val="75000"/>
                  </a:schemeClr>
                </a:solidFill>
                <a:latin typeface="Calibri"/>
                <a:cs typeface="Calibri"/>
              </a:rPr>
              <a:t>/</a:t>
            </a:r>
            <a:r>
              <a:rPr lang="en-US" sz="2133" dirty="0" err="1">
                <a:solidFill>
                  <a:schemeClr val="tx1">
                    <a:lumMod val="75000"/>
                  </a:schemeClr>
                </a:solidFill>
                <a:latin typeface="Calibri"/>
                <a:cs typeface="Calibri"/>
              </a:rPr>
              <a:t>whatisai</a:t>
            </a:r>
            <a:r>
              <a:rPr lang="en-US" sz="2133" dirty="0">
                <a:solidFill>
                  <a:schemeClr val="tx1">
                    <a:lumMod val="75000"/>
                  </a:schemeClr>
                </a:solidFill>
                <a:latin typeface="Calibri"/>
                <a:cs typeface="Calibri"/>
              </a:rPr>
              <a:t>/</a:t>
            </a:r>
            <a:r>
              <a:rPr lang="en-US" sz="2133" dirty="0" err="1">
                <a:solidFill>
                  <a:schemeClr val="tx1">
                    <a:lumMod val="75000"/>
                  </a:schemeClr>
                </a:solidFill>
                <a:latin typeface="Calibri"/>
                <a:cs typeface="Calibri"/>
              </a:rPr>
              <a:t>whatisai.html</a:t>
            </a:r>
            <a:endParaRPr lang="en-US" sz="2133" dirty="0">
              <a:solidFill>
                <a:schemeClr val="tx1">
                  <a:lumMod val="75000"/>
                </a:schemeClr>
              </a:solidFill>
              <a:latin typeface="Calibri"/>
              <a:cs typeface="Calibri"/>
            </a:endParaRPr>
          </a:p>
        </p:txBody>
      </p:sp>
      <p:pic>
        <p:nvPicPr>
          <p:cNvPr id="6" name="Content Placeholder 6"/>
          <p:cNvPicPr>
            <a:picLocks noChangeAspect="1"/>
          </p:cNvPicPr>
          <p:nvPr/>
        </p:nvPicPr>
        <p:blipFill>
          <a:blip r:embed="rId3"/>
          <a:srcRect l="-11769" r="-11769"/>
          <a:stretch>
            <a:fillRect/>
          </a:stretch>
        </p:blipFill>
        <p:spPr>
          <a:xfrm>
            <a:off x="8026400" y="1295401"/>
            <a:ext cx="4165600" cy="4668289"/>
          </a:xfrm>
          <a:prstGeom prst="rect">
            <a:avLst/>
          </a:prstGeom>
        </p:spPr>
      </p:pic>
    </p:spTree>
    <p:extLst>
      <p:ext uri="{BB962C8B-B14F-4D97-AF65-F5344CB8AC3E}">
        <p14:creationId xmlns:p14="http://schemas.microsoft.com/office/powerpoint/2010/main" val="3178498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Rectangle 4"/>
          <p:cNvSpPr>
            <a:spLocks noGrp="1" noChangeArrowheads="1"/>
          </p:cNvSpPr>
          <p:nvPr>
            <p:ph type="title"/>
          </p:nvPr>
        </p:nvSpPr>
        <p:spPr/>
        <p:txBody>
          <a:bodyPr rIns="132077">
            <a:noAutofit/>
          </a:bodyPr>
          <a:lstStyle/>
          <a:p>
            <a:r>
              <a:rPr lang="en-US"/>
              <a:t>Rational Decisions</a:t>
            </a:r>
          </a:p>
        </p:txBody>
      </p:sp>
      <p:sp>
        <p:nvSpPr>
          <p:cNvPr id="12292" name="Rectangle 5"/>
          <p:cNvSpPr>
            <a:spLocks/>
          </p:cNvSpPr>
          <p:nvPr/>
        </p:nvSpPr>
        <p:spPr bwMode="auto">
          <a:xfrm>
            <a:off x="2032000" y="1498600"/>
            <a:ext cx="9144000" cy="3251200"/>
          </a:xfrm>
          <a:prstGeom prst="rect">
            <a:avLst/>
          </a:prstGeom>
          <a:noFill/>
          <a:ln w="12700">
            <a:noFill/>
            <a:miter lim="800000"/>
            <a:headEnd/>
            <a:tailEnd/>
          </a:ln>
        </p:spPr>
        <p:txBody>
          <a:bodyPr lIns="0" tIns="0" rIns="40639" bIns="0"/>
          <a:lstStyle/>
          <a:p>
            <a:pPr marL="39686">
              <a:spcBef>
                <a:spcPts val="1000"/>
              </a:spcBef>
            </a:pPr>
            <a:r>
              <a:rPr lang="en-US" sz="2400" dirty="0">
                <a:latin typeface="Calibri" pitchFamily="34" charset="0"/>
                <a:cs typeface="Arial" charset="0"/>
              </a:rPr>
              <a:t>  We’ll use the term </a:t>
            </a:r>
            <a:r>
              <a:rPr lang="en-US" sz="2400" b="1" dirty="0">
                <a:latin typeface="Calibri" pitchFamily="34" charset="0"/>
                <a:cs typeface="Arial" charset="0"/>
              </a:rPr>
              <a:t>rational</a:t>
            </a:r>
            <a:r>
              <a:rPr lang="en-US" sz="2400" dirty="0">
                <a:latin typeface="Calibri" pitchFamily="34" charset="0"/>
                <a:cs typeface="Arial" charset="0"/>
              </a:rPr>
              <a:t> in a very specific, technical way:</a:t>
            </a:r>
          </a:p>
          <a:p>
            <a:pPr marL="496864" lvl="1">
              <a:spcBef>
                <a:spcPts val="1000"/>
              </a:spcBef>
              <a:buSzPct val="125000"/>
              <a:buFont typeface="Wingdings" pitchFamily="2" charset="2"/>
              <a:buChar char="§"/>
            </a:pPr>
            <a:r>
              <a:rPr lang="en-US" sz="2400" dirty="0">
                <a:latin typeface="Calibri" pitchFamily="34" charset="0"/>
                <a:cs typeface="Arial" charset="0"/>
              </a:rPr>
              <a:t> Rational: maximally achieving pre-defined goals</a:t>
            </a:r>
            <a:endParaRPr lang="en-US" sz="2400" i="1" dirty="0">
              <a:latin typeface="Calibri" pitchFamily="34" charset="0"/>
              <a:cs typeface="Arial" charset="0"/>
            </a:endParaRPr>
          </a:p>
          <a:p>
            <a:pPr marL="496864" lvl="1">
              <a:spcBef>
                <a:spcPts val="1000"/>
              </a:spcBef>
              <a:buSzPct val="125000"/>
              <a:buFont typeface="Wingdings" pitchFamily="2" charset="2"/>
              <a:buChar char="§"/>
            </a:pPr>
            <a:r>
              <a:rPr lang="en-US" sz="2400" dirty="0">
                <a:latin typeface="Calibri" pitchFamily="34" charset="0"/>
                <a:cs typeface="Arial" charset="0"/>
              </a:rPr>
              <a:t> Rationality</a:t>
            </a:r>
            <a:r>
              <a:rPr lang="en-US" sz="2400" b="1" dirty="0">
                <a:latin typeface="Calibri" pitchFamily="34" charset="0"/>
                <a:cs typeface="Arial" charset="0"/>
              </a:rPr>
              <a:t> </a:t>
            </a:r>
            <a:r>
              <a:rPr lang="en-US" sz="2400" dirty="0">
                <a:latin typeface="Calibri" pitchFamily="34" charset="0"/>
                <a:cs typeface="Arial" charset="0"/>
              </a:rPr>
              <a:t>only concerns what decisions are made </a:t>
            </a:r>
          </a:p>
          <a:p>
            <a:pPr marL="496864" lvl="1">
              <a:spcBef>
                <a:spcPts val="1000"/>
              </a:spcBef>
              <a:buSzPct val="125000"/>
            </a:pPr>
            <a:r>
              <a:rPr lang="en-US" sz="2400" dirty="0">
                <a:latin typeface="Calibri" pitchFamily="34" charset="0"/>
                <a:cs typeface="Arial" charset="0"/>
              </a:rPr>
              <a:t>   (not the thought process behind them)</a:t>
            </a:r>
          </a:p>
          <a:p>
            <a:pPr marL="496864" lvl="1">
              <a:spcBef>
                <a:spcPts val="1000"/>
              </a:spcBef>
              <a:buSzPct val="125000"/>
              <a:buFont typeface="Wingdings" pitchFamily="2" charset="2"/>
              <a:buChar char="§"/>
            </a:pPr>
            <a:r>
              <a:rPr lang="en-US" sz="2400" dirty="0">
                <a:latin typeface="Calibri" pitchFamily="34" charset="0"/>
                <a:cs typeface="Arial" charset="0"/>
              </a:rPr>
              <a:t> Goals are expressed in terms of the </a:t>
            </a:r>
            <a:r>
              <a:rPr lang="en-US" sz="2400" b="1" dirty="0">
                <a:latin typeface="Calibri" pitchFamily="34" charset="0"/>
                <a:cs typeface="Arial" charset="0"/>
              </a:rPr>
              <a:t>utility</a:t>
            </a:r>
            <a:r>
              <a:rPr lang="en-US" sz="2400" dirty="0">
                <a:latin typeface="Calibri" pitchFamily="34" charset="0"/>
                <a:cs typeface="Arial" charset="0"/>
              </a:rPr>
              <a:t> of outcomes</a:t>
            </a:r>
          </a:p>
          <a:p>
            <a:pPr marL="496864" lvl="1">
              <a:spcBef>
                <a:spcPts val="1000"/>
              </a:spcBef>
              <a:buClr>
                <a:srgbClr val="1212D2"/>
              </a:buClr>
              <a:buSzPct val="125000"/>
              <a:buFont typeface="Wingdings" pitchFamily="2" charset="2"/>
              <a:buChar char="§"/>
            </a:pPr>
            <a:r>
              <a:rPr lang="en-US" sz="2400" dirty="0">
                <a:solidFill>
                  <a:srgbClr val="1212D2"/>
                </a:solidFill>
                <a:latin typeface="Calibri" pitchFamily="34" charset="0"/>
                <a:cs typeface="Arial" charset="0"/>
              </a:rPr>
              <a:t> Being rational means </a:t>
            </a:r>
            <a:r>
              <a:rPr lang="en-US" sz="2400" b="1" dirty="0">
                <a:solidFill>
                  <a:srgbClr val="1212D2"/>
                </a:solidFill>
                <a:latin typeface="Calibri" pitchFamily="34" charset="0"/>
                <a:cs typeface="Arial" charset="0"/>
              </a:rPr>
              <a:t>maximizing your expected utility</a:t>
            </a:r>
          </a:p>
        </p:txBody>
      </p:sp>
      <p:sp>
        <p:nvSpPr>
          <p:cNvPr id="24582" name="Rectangle 6"/>
          <p:cNvSpPr>
            <a:spLocks/>
          </p:cNvSpPr>
          <p:nvPr/>
        </p:nvSpPr>
        <p:spPr bwMode="auto">
          <a:xfrm>
            <a:off x="0" y="4953001"/>
            <a:ext cx="12192000" cy="952500"/>
          </a:xfrm>
          <a:prstGeom prst="rect">
            <a:avLst/>
          </a:prstGeom>
          <a:noFill/>
          <a:ln w="12700">
            <a:noFill/>
            <a:miter lim="800000"/>
            <a:headEnd/>
            <a:tailEnd/>
          </a:ln>
        </p:spPr>
        <p:txBody>
          <a:bodyPr lIns="0" tIns="0" rIns="40639" bIns="0"/>
          <a:lstStyle/>
          <a:p>
            <a:pPr marL="39686" algn="ctr">
              <a:spcBef>
                <a:spcPts val="1000"/>
              </a:spcBef>
            </a:pPr>
            <a:r>
              <a:rPr lang="en-US" sz="2667" dirty="0">
                <a:latin typeface="Calibri" pitchFamily="34" charset="0"/>
                <a:cs typeface="Arial" charset="0"/>
              </a:rPr>
              <a:t>A better title for this course would be:</a:t>
            </a:r>
          </a:p>
          <a:p>
            <a:pPr marL="39686" algn="ctr">
              <a:spcBef>
                <a:spcPts val="1000"/>
              </a:spcBef>
            </a:pPr>
            <a:r>
              <a:rPr lang="en-US" sz="3733" b="1" dirty="0">
                <a:solidFill>
                  <a:srgbClr val="1212D2"/>
                </a:solidFill>
                <a:latin typeface="Calibri" pitchFamily="34" charset="0"/>
                <a:cs typeface="Arial" charset="0"/>
              </a:rPr>
              <a:t>Computational Rationality</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29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292">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292">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292">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2292">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499"/>
                                          </p:stCondLst>
                                        </p:cTn>
                                        <p:tgtEl>
                                          <p:spTgt spid="2458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82" grpId="0" autoUpdateAnimBg="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a:spLocks noChangeArrowheads="1"/>
          </p:cNvSpPr>
          <p:nvPr/>
        </p:nvSpPr>
        <p:spPr bwMode="auto">
          <a:xfrm>
            <a:off x="0" y="685801"/>
            <a:ext cx="12192000" cy="2800765"/>
          </a:xfrm>
          <a:prstGeom prst="rect">
            <a:avLst/>
          </a:prstGeom>
          <a:noFill/>
          <a:ln w="9525">
            <a:noFill/>
            <a:miter lim="800000"/>
            <a:headEnd/>
            <a:tailEnd/>
          </a:ln>
        </p:spPr>
        <p:txBody>
          <a:bodyPr wrap="square" lIns="91439" tIns="45719" rIns="91439" bIns="45719">
            <a:spAutoFit/>
          </a:bodyPr>
          <a:lstStyle/>
          <a:p>
            <a:pPr algn="ctr"/>
            <a:r>
              <a:rPr lang="en-US" sz="8800" dirty="0">
                <a:latin typeface="Calibri" pitchFamily="34" charset="0"/>
              </a:rPr>
              <a:t>Maximize Your</a:t>
            </a:r>
          </a:p>
          <a:p>
            <a:pPr algn="ctr"/>
            <a:r>
              <a:rPr lang="en-US" sz="8800" dirty="0">
                <a:latin typeface="Calibri" pitchFamily="34" charset="0"/>
              </a:rPr>
              <a:t>Expected Utility</a:t>
            </a:r>
          </a:p>
        </p:txBody>
      </p:sp>
      <p:pic>
        <p:nvPicPr>
          <p:cNvPr id="4" name="Picture 1"/>
          <p:cNvPicPr>
            <a:picLocks noChangeAspect="1" noChangeArrowheads="1"/>
          </p:cNvPicPr>
          <p:nvPr/>
        </p:nvPicPr>
        <p:blipFill>
          <a:blip r:embed="rId3" cstate="print"/>
          <a:srcRect/>
          <a:stretch>
            <a:fillRect/>
          </a:stretch>
        </p:blipFill>
        <p:spPr bwMode="auto">
          <a:xfrm>
            <a:off x="3889249" y="3530601"/>
            <a:ext cx="4411884" cy="2882900"/>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552099" y="367131"/>
            <a:ext cx="10515600" cy="627812"/>
          </a:xfrm>
        </p:spPr>
        <p:txBody>
          <a:bodyPr/>
          <a:lstStyle/>
          <a:p>
            <a:pPr eaLnBrk="1" hangingPunct="1"/>
            <a:r>
              <a:rPr lang="en-US" dirty="0">
                <a:latin typeface="Calibri"/>
                <a:cs typeface="Calibri"/>
              </a:rPr>
              <a:t>Course Staff</a:t>
            </a:r>
          </a:p>
        </p:txBody>
      </p:sp>
      <p:sp>
        <p:nvSpPr>
          <p:cNvPr id="7174" name="Text Box 19"/>
          <p:cNvSpPr txBox="1">
            <a:spLocks noChangeArrowheads="1"/>
          </p:cNvSpPr>
          <p:nvPr/>
        </p:nvSpPr>
        <p:spPr bwMode="auto">
          <a:xfrm>
            <a:off x="3727938" y="1131257"/>
            <a:ext cx="5806831" cy="502764"/>
          </a:xfrm>
          <a:prstGeom prst="rect">
            <a:avLst/>
          </a:prstGeom>
          <a:noFill/>
          <a:ln w="9525">
            <a:noFill/>
            <a:miter lim="800000"/>
            <a:headEnd/>
            <a:tailEnd/>
          </a:ln>
        </p:spPr>
        <p:txBody>
          <a:bodyPr wrap="square" lIns="91439" tIns="45719" rIns="91439" bIns="45719">
            <a:spAutoFit/>
          </a:bodyPr>
          <a:lstStyle/>
          <a:p>
            <a:pPr>
              <a:spcBef>
                <a:spcPct val="50000"/>
              </a:spcBef>
            </a:pPr>
            <a:r>
              <a:rPr lang="en-US" sz="2667" dirty="0">
                <a:solidFill>
                  <a:schemeClr val="accent1">
                    <a:lumMod val="75000"/>
                  </a:schemeClr>
                </a:solidFill>
                <a:latin typeface="Calibri"/>
                <a:cs typeface="Calibri"/>
              </a:rPr>
              <a:t>Teaching Assistants </a:t>
            </a:r>
          </a:p>
        </p:txBody>
      </p:sp>
      <p:sp>
        <p:nvSpPr>
          <p:cNvPr id="7176" name="Text Box 21"/>
          <p:cNvSpPr txBox="1">
            <a:spLocks noChangeArrowheads="1"/>
          </p:cNvSpPr>
          <p:nvPr/>
        </p:nvSpPr>
        <p:spPr bwMode="auto">
          <a:xfrm>
            <a:off x="593969" y="1132244"/>
            <a:ext cx="1828800" cy="502764"/>
          </a:xfrm>
          <a:prstGeom prst="rect">
            <a:avLst/>
          </a:prstGeom>
          <a:noFill/>
          <a:ln w="9525">
            <a:noFill/>
            <a:miter lim="800000"/>
            <a:headEnd/>
            <a:tailEnd/>
          </a:ln>
        </p:spPr>
        <p:txBody>
          <a:bodyPr wrap="square" lIns="91439" tIns="45719" rIns="91439" bIns="45719">
            <a:spAutoFit/>
          </a:bodyPr>
          <a:lstStyle/>
          <a:p>
            <a:pPr>
              <a:spcBef>
                <a:spcPct val="50000"/>
              </a:spcBef>
            </a:pPr>
            <a:r>
              <a:rPr lang="en-US" sz="2667" dirty="0">
                <a:solidFill>
                  <a:schemeClr val="accent1">
                    <a:lumMod val="75000"/>
                  </a:schemeClr>
                </a:solidFill>
                <a:latin typeface="Calibri"/>
                <a:cs typeface="Calibri"/>
              </a:rPr>
              <a:t>Instructors</a:t>
            </a:r>
          </a:p>
        </p:txBody>
      </p:sp>
      <p:sp>
        <p:nvSpPr>
          <p:cNvPr id="7186" name="AutoShape 27" descr="https://mail.google.com/mail/?attid=0.1&amp;disp=emb&amp;view=att&amp;th=131fd6676327baa7"/>
          <p:cNvSpPr>
            <a:spLocks noChangeAspect="1" noChangeArrowheads="1"/>
          </p:cNvSpPr>
          <p:nvPr/>
        </p:nvSpPr>
        <p:spPr bwMode="auto">
          <a:xfrm>
            <a:off x="63500" y="-136525"/>
            <a:ext cx="304800" cy="304800"/>
          </a:xfrm>
          <a:prstGeom prst="rect">
            <a:avLst/>
          </a:prstGeom>
          <a:noFill/>
          <a:ln w="9525">
            <a:noFill/>
            <a:miter lim="800000"/>
            <a:headEnd/>
            <a:tailEnd/>
          </a:ln>
        </p:spPr>
        <p:txBody>
          <a:bodyPr lIns="91439" tIns="45719" rIns="91439" bIns="45719"/>
          <a:lstStyle/>
          <a:p>
            <a:endParaRPr lang="en-US" sz="2400">
              <a:latin typeface="Calibri"/>
              <a:cs typeface="Calibri"/>
            </a:endParaRPr>
          </a:p>
        </p:txBody>
      </p:sp>
      <p:sp>
        <p:nvSpPr>
          <p:cNvPr id="7187" name="AutoShape 29" descr="https://mail.google.com/mail/?attid=0.1&amp;disp=emb&amp;view=att&amp;th=131fd6676327baa7"/>
          <p:cNvSpPr>
            <a:spLocks noChangeAspect="1" noChangeArrowheads="1"/>
          </p:cNvSpPr>
          <p:nvPr/>
        </p:nvSpPr>
        <p:spPr bwMode="auto">
          <a:xfrm>
            <a:off x="63500" y="-136525"/>
            <a:ext cx="304800" cy="304800"/>
          </a:xfrm>
          <a:prstGeom prst="rect">
            <a:avLst/>
          </a:prstGeom>
          <a:noFill/>
          <a:ln w="9525">
            <a:noFill/>
            <a:miter lim="800000"/>
            <a:headEnd/>
            <a:tailEnd/>
          </a:ln>
        </p:spPr>
        <p:txBody>
          <a:bodyPr lIns="91439" tIns="45719" rIns="91439" bIns="45719"/>
          <a:lstStyle/>
          <a:p>
            <a:endParaRPr lang="en-US" sz="2400">
              <a:latin typeface="Calibri"/>
              <a:cs typeface="Calibri"/>
            </a:endParaRPr>
          </a:p>
        </p:txBody>
      </p:sp>
      <p:sp>
        <p:nvSpPr>
          <p:cNvPr id="28" name="Text Box 14"/>
          <p:cNvSpPr txBox="1">
            <a:spLocks noChangeArrowheads="1"/>
          </p:cNvSpPr>
          <p:nvPr/>
        </p:nvSpPr>
        <p:spPr bwMode="auto">
          <a:xfrm>
            <a:off x="883135" y="3429000"/>
            <a:ext cx="1250463" cy="748793"/>
          </a:xfrm>
          <a:prstGeom prst="rect">
            <a:avLst/>
          </a:prstGeom>
          <a:noFill/>
          <a:ln w="9525">
            <a:noFill/>
            <a:miter lim="800000"/>
            <a:headEnd/>
            <a:tailEnd/>
          </a:ln>
        </p:spPr>
        <p:txBody>
          <a:bodyPr wrap="square" lIns="91439" tIns="45719" rIns="91439" bIns="45719">
            <a:spAutoFit/>
          </a:bodyPr>
          <a:lstStyle/>
          <a:p>
            <a:pPr algn="ctr">
              <a:spcBef>
                <a:spcPct val="50000"/>
              </a:spcBef>
            </a:pPr>
            <a:r>
              <a:rPr lang="en-US" sz="2133" dirty="0">
                <a:latin typeface="Calibri"/>
                <a:cs typeface="Calibri"/>
              </a:rPr>
              <a:t>Pat Virtue</a:t>
            </a:r>
          </a:p>
        </p:txBody>
      </p:sp>
      <p:pic>
        <p:nvPicPr>
          <p:cNvPr id="10249" name="Picture 9" descr="http://www.cs.berkeley.edu/~sgupta/Media/transparent.gif"/>
          <p:cNvPicPr>
            <a:picLocks noChangeAspect="1" noChangeArrowheads="1"/>
          </p:cNvPicPr>
          <p:nvPr/>
        </p:nvPicPr>
        <p:blipFill>
          <a:blip r:embed="rId3"/>
          <a:srcRect/>
          <a:stretch>
            <a:fillRect/>
          </a:stretch>
        </p:blipFill>
        <p:spPr bwMode="auto">
          <a:xfrm>
            <a:off x="84667" y="-182033"/>
            <a:ext cx="12700" cy="12700"/>
          </a:xfrm>
          <a:prstGeom prst="rect">
            <a:avLst/>
          </a:prstGeom>
          <a:noFill/>
        </p:spPr>
      </p:pic>
      <p:pic>
        <p:nvPicPr>
          <p:cNvPr id="10251" name="Picture 11" descr="http://www.cs.berkeley.edu/~sgupta/Media/transparent.gif"/>
          <p:cNvPicPr>
            <a:picLocks noChangeAspect="1" noChangeArrowheads="1"/>
          </p:cNvPicPr>
          <p:nvPr/>
        </p:nvPicPr>
        <p:blipFill>
          <a:blip r:embed="rId3"/>
          <a:srcRect/>
          <a:stretch>
            <a:fillRect/>
          </a:stretch>
        </p:blipFill>
        <p:spPr bwMode="auto">
          <a:xfrm>
            <a:off x="84667" y="-182033"/>
            <a:ext cx="12700" cy="12700"/>
          </a:xfrm>
          <a:prstGeom prst="rect">
            <a:avLst/>
          </a:prstGeom>
          <a:noFill/>
        </p:spPr>
      </p:pic>
      <p:pic>
        <p:nvPicPr>
          <p:cNvPr id="10253" name="Picture 13" descr="http://www.cs.berkeley.edu/~sgupta/Media/transparent.gif"/>
          <p:cNvPicPr>
            <a:picLocks noChangeAspect="1" noChangeArrowheads="1"/>
          </p:cNvPicPr>
          <p:nvPr/>
        </p:nvPicPr>
        <p:blipFill>
          <a:blip r:embed="rId3"/>
          <a:srcRect/>
          <a:stretch>
            <a:fillRect/>
          </a:stretch>
        </p:blipFill>
        <p:spPr bwMode="auto">
          <a:xfrm>
            <a:off x="84667" y="-182033"/>
            <a:ext cx="12700" cy="12700"/>
          </a:xfrm>
          <a:prstGeom prst="rect">
            <a:avLst/>
          </a:prstGeom>
          <a:noFill/>
        </p:spPr>
      </p:pic>
      <p:pic>
        <p:nvPicPr>
          <p:cNvPr id="1026" name="Picture 2" descr="Profile">
            <a:extLst>
              <a:ext uri="{FF2B5EF4-FFF2-40B4-BE49-F238E27FC236}">
                <a16:creationId xmlns:a16="http://schemas.microsoft.com/office/drawing/2014/main" id="{4E267F18-5CDF-4C4C-9CBF-0625DD316C2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3381" y="1819025"/>
            <a:ext cx="1609975" cy="1609975"/>
          </a:xfrm>
          <a:prstGeom prst="rect">
            <a:avLst/>
          </a:prstGeom>
          <a:noFill/>
          <a:extLst>
            <a:ext uri="{909E8E84-426E-40DD-AFC4-6F175D3DCCD1}">
              <a14:hiddenFill xmlns:a14="http://schemas.microsoft.com/office/drawing/2010/main">
                <a:solidFill>
                  <a:srgbClr val="FFFFFF"/>
                </a:solidFill>
              </a14:hiddenFill>
            </a:ext>
          </a:extLst>
        </p:spPr>
      </p:pic>
      <p:sp>
        <p:nvSpPr>
          <p:cNvPr id="13" name="Text Box 14">
            <a:extLst>
              <a:ext uri="{FF2B5EF4-FFF2-40B4-BE49-F238E27FC236}">
                <a16:creationId xmlns:a16="http://schemas.microsoft.com/office/drawing/2014/main" id="{B3978CF7-F7A1-43B3-BAC3-2A0AC0793C2A}"/>
              </a:ext>
            </a:extLst>
          </p:cNvPr>
          <p:cNvSpPr txBox="1">
            <a:spLocks noChangeArrowheads="1"/>
          </p:cNvSpPr>
          <p:nvPr/>
        </p:nvSpPr>
        <p:spPr bwMode="auto">
          <a:xfrm>
            <a:off x="703380" y="5968033"/>
            <a:ext cx="1609975" cy="748793"/>
          </a:xfrm>
          <a:prstGeom prst="rect">
            <a:avLst/>
          </a:prstGeom>
          <a:noFill/>
          <a:ln w="9525">
            <a:noFill/>
            <a:miter lim="800000"/>
            <a:headEnd/>
            <a:tailEnd/>
          </a:ln>
        </p:spPr>
        <p:txBody>
          <a:bodyPr wrap="square" lIns="91439" tIns="45719" rIns="91439" bIns="45719">
            <a:spAutoFit/>
          </a:bodyPr>
          <a:lstStyle/>
          <a:p>
            <a:pPr algn="ctr">
              <a:spcBef>
                <a:spcPct val="50000"/>
              </a:spcBef>
            </a:pPr>
            <a:r>
              <a:rPr lang="en-US" sz="2133" dirty="0">
                <a:latin typeface="Calibri"/>
                <a:cs typeface="Calibri"/>
              </a:rPr>
              <a:t>Stephanie Rosenthal</a:t>
            </a:r>
          </a:p>
        </p:txBody>
      </p:sp>
      <p:pic>
        <p:nvPicPr>
          <p:cNvPr id="14" name="Picture 4" descr="http://www.rosenthalphd.com/images/profilepic.jpg">
            <a:extLst>
              <a:ext uri="{FF2B5EF4-FFF2-40B4-BE49-F238E27FC236}">
                <a16:creationId xmlns:a16="http://schemas.microsoft.com/office/drawing/2014/main" id="{1E9D430C-E397-493F-836E-F830BC6043D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3381" y="4358058"/>
            <a:ext cx="1610720" cy="1609975"/>
          </a:xfrm>
          <a:prstGeom prst="rect">
            <a:avLst/>
          </a:prstGeom>
          <a:noFill/>
          <a:extLst>
            <a:ext uri="{909E8E84-426E-40DD-AFC4-6F175D3DCCD1}">
              <a14:hiddenFill xmlns:a14="http://schemas.microsoft.com/office/drawing/2010/main">
                <a:solidFill>
                  <a:srgbClr val="FFFFFF"/>
                </a:solidFill>
              </a14:hiddenFill>
            </a:ext>
          </a:extLst>
        </p:spPr>
      </p:pic>
      <p:sp>
        <p:nvSpPr>
          <p:cNvPr id="15" name="Text Box 14">
            <a:extLst>
              <a:ext uri="{FF2B5EF4-FFF2-40B4-BE49-F238E27FC236}">
                <a16:creationId xmlns:a16="http://schemas.microsoft.com/office/drawing/2014/main" id="{F76954E9-4AFD-4E9E-8644-5FFE5DDB5DC3}"/>
              </a:ext>
            </a:extLst>
          </p:cNvPr>
          <p:cNvSpPr txBox="1">
            <a:spLocks noChangeArrowheads="1"/>
          </p:cNvSpPr>
          <p:nvPr/>
        </p:nvSpPr>
        <p:spPr bwMode="auto">
          <a:xfrm>
            <a:off x="3946769" y="3429000"/>
            <a:ext cx="1359882" cy="748793"/>
          </a:xfrm>
          <a:prstGeom prst="rect">
            <a:avLst/>
          </a:prstGeom>
          <a:noFill/>
          <a:ln w="9525">
            <a:noFill/>
            <a:miter lim="800000"/>
            <a:headEnd/>
            <a:tailEnd/>
          </a:ln>
        </p:spPr>
        <p:txBody>
          <a:bodyPr wrap="square" lIns="91439" tIns="45719" rIns="91439" bIns="45719">
            <a:spAutoFit/>
          </a:bodyPr>
          <a:lstStyle/>
          <a:p>
            <a:pPr algn="ctr">
              <a:spcBef>
                <a:spcPct val="50000"/>
              </a:spcBef>
            </a:pPr>
            <a:r>
              <a:rPr lang="en-US" sz="2133" dirty="0">
                <a:latin typeface="Calibri"/>
                <a:cs typeface="Calibri"/>
              </a:rPr>
              <a:t>Ajay Kumar</a:t>
            </a:r>
          </a:p>
        </p:txBody>
      </p:sp>
      <p:sp>
        <p:nvSpPr>
          <p:cNvPr id="17" name="Text Box 14">
            <a:extLst>
              <a:ext uri="{FF2B5EF4-FFF2-40B4-BE49-F238E27FC236}">
                <a16:creationId xmlns:a16="http://schemas.microsoft.com/office/drawing/2014/main" id="{952A2DFF-235F-406A-A27B-1C9D0626F9B7}"/>
              </a:ext>
            </a:extLst>
          </p:cNvPr>
          <p:cNvSpPr txBox="1">
            <a:spLocks noChangeArrowheads="1"/>
          </p:cNvSpPr>
          <p:nvPr/>
        </p:nvSpPr>
        <p:spPr bwMode="auto">
          <a:xfrm>
            <a:off x="5809899" y="3428999"/>
            <a:ext cx="1359882" cy="748793"/>
          </a:xfrm>
          <a:prstGeom prst="rect">
            <a:avLst/>
          </a:prstGeom>
          <a:noFill/>
          <a:ln w="9525">
            <a:noFill/>
            <a:miter lim="800000"/>
            <a:headEnd/>
            <a:tailEnd/>
          </a:ln>
        </p:spPr>
        <p:txBody>
          <a:bodyPr wrap="square" lIns="91439" tIns="45719" rIns="91439" bIns="45719">
            <a:spAutoFit/>
          </a:bodyPr>
          <a:lstStyle/>
          <a:p>
            <a:pPr algn="ctr">
              <a:spcBef>
                <a:spcPct val="50000"/>
              </a:spcBef>
            </a:pPr>
            <a:r>
              <a:rPr lang="en-US" sz="2133" dirty="0">
                <a:latin typeface="Calibri"/>
                <a:cs typeface="Calibri"/>
              </a:rPr>
              <a:t>Claire Wang</a:t>
            </a:r>
          </a:p>
        </p:txBody>
      </p:sp>
      <p:sp>
        <p:nvSpPr>
          <p:cNvPr id="18" name="Text Box 14">
            <a:extLst>
              <a:ext uri="{FF2B5EF4-FFF2-40B4-BE49-F238E27FC236}">
                <a16:creationId xmlns:a16="http://schemas.microsoft.com/office/drawing/2014/main" id="{52D9735E-2200-4ECD-B6A1-13447F97D1D0}"/>
              </a:ext>
            </a:extLst>
          </p:cNvPr>
          <p:cNvSpPr txBox="1">
            <a:spLocks noChangeArrowheads="1"/>
          </p:cNvSpPr>
          <p:nvPr/>
        </p:nvSpPr>
        <p:spPr bwMode="auto">
          <a:xfrm>
            <a:off x="7673029" y="3428998"/>
            <a:ext cx="1359882" cy="748793"/>
          </a:xfrm>
          <a:prstGeom prst="rect">
            <a:avLst/>
          </a:prstGeom>
          <a:noFill/>
          <a:ln w="9525">
            <a:noFill/>
            <a:miter lim="800000"/>
            <a:headEnd/>
            <a:tailEnd/>
          </a:ln>
        </p:spPr>
        <p:txBody>
          <a:bodyPr wrap="square" lIns="91439" tIns="45719" rIns="91439" bIns="45719">
            <a:spAutoFit/>
          </a:bodyPr>
          <a:lstStyle/>
          <a:p>
            <a:pPr algn="ctr">
              <a:spcBef>
                <a:spcPct val="50000"/>
              </a:spcBef>
            </a:pPr>
            <a:r>
              <a:rPr lang="en-US" sz="2133" dirty="0">
                <a:latin typeface="Calibri"/>
                <a:cs typeface="Calibri"/>
              </a:rPr>
              <a:t>Ethan </a:t>
            </a:r>
            <a:r>
              <a:rPr lang="en-US" sz="2133" dirty="0" err="1">
                <a:latin typeface="Calibri"/>
                <a:cs typeface="Calibri"/>
              </a:rPr>
              <a:t>Gruman</a:t>
            </a:r>
            <a:endParaRPr lang="en-US" sz="2133" dirty="0">
              <a:latin typeface="Calibri"/>
              <a:cs typeface="Calibri"/>
            </a:endParaRPr>
          </a:p>
        </p:txBody>
      </p:sp>
      <p:sp>
        <p:nvSpPr>
          <p:cNvPr id="19" name="Text Box 14">
            <a:extLst>
              <a:ext uri="{FF2B5EF4-FFF2-40B4-BE49-F238E27FC236}">
                <a16:creationId xmlns:a16="http://schemas.microsoft.com/office/drawing/2014/main" id="{0B3D0F99-1475-4612-9259-7FBE5C60002D}"/>
              </a:ext>
            </a:extLst>
          </p:cNvPr>
          <p:cNvSpPr txBox="1">
            <a:spLocks noChangeArrowheads="1"/>
          </p:cNvSpPr>
          <p:nvPr/>
        </p:nvSpPr>
        <p:spPr bwMode="auto">
          <a:xfrm>
            <a:off x="9534769" y="3433887"/>
            <a:ext cx="1359882" cy="748793"/>
          </a:xfrm>
          <a:prstGeom prst="rect">
            <a:avLst/>
          </a:prstGeom>
          <a:noFill/>
          <a:ln w="9525">
            <a:noFill/>
            <a:miter lim="800000"/>
            <a:headEnd/>
            <a:tailEnd/>
          </a:ln>
        </p:spPr>
        <p:txBody>
          <a:bodyPr wrap="square" lIns="91439" tIns="45719" rIns="91439" bIns="45719">
            <a:spAutoFit/>
          </a:bodyPr>
          <a:lstStyle/>
          <a:p>
            <a:pPr algn="ctr">
              <a:spcBef>
                <a:spcPct val="50000"/>
              </a:spcBef>
            </a:pPr>
            <a:r>
              <a:rPr lang="en-US" sz="2133" dirty="0" err="1">
                <a:latin typeface="Calibri"/>
                <a:cs typeface="Calibri"/>
              </a:rPr>
              <a:t>Lubhaan</a:t>
            </a:r>
            <a:r>
              <a:rPr lang="en-US" sz="2133" dirty="0">
                <a:latin typeface="Calibri"/>
                <a:cs typeface="Calibri"/>
              </a:rPr>
              <a:t> Kumar</a:t>
            </a:r>
          </a:p>
        </p:txBody>
      </p:sp>
      <p:sp>
        <p:nvSpPr>
          <p:cNvPr id="20" name="Text Box 14">
            <a:extLst>
              <a:ext uri="{FF2B5EF4-FFF2-40B4-BE49-F238E27FC236}">
                <a16:creationId xmlns:a16="http://schemas.microsoft.com/office/drawing/2014/main" id="{AACB10CC-99DD-4397-9E75-BC9AA73CAB27}"/>
              </a:ext>
            </a:extLst>
          </p:cNvPr>
          <p:cNvSpPr txBox="1">
            <a:spLocks noChangeArrowheads="1"/>
          </p:cNvSpPr>
          <p:nvPr/>
        </p:nvSpPr>
        <p:spPr bwMode="auto">
          <a:xfrm>
            <a:off x="3946769" y="5968035"/>
            <a:ext cx="1359882" cy="748793"/>
          </a:xfrm>
          <a:prstGeom prst="rect">
            <a:avLst/>
          </a:prstGeom>
          <a:noFill/>
          <a:ln w="9525">
            <a:noFill/>
            <a:miter lim="800000"/>
            <a:headEnd/>
            <a:tailEnd/>
          </a:ln>
        </p:spPr>
        <p:txBody>
          <a:bodyPr wrap="square" lIns="91439" tIns="45719" rIns="91439" bIns="45719">
            <a:spAutoFit/>
          </a:bodyPr>
          <a:lstStyle/>
          <a:p>
            <a:pPr algn="ctr">
              <a:spcBef>
                <a:spcPct val="50000"/>
              </a:spcBef>
            </a:pPr>
            <a:r>
              <a:rPr lang="en-US" sz="2133" dirty="0">
                <a:latin typeface="Calibri"/>
                <a:cs typeface="Calibri"/>
              </a:rPr>
              <a:t>Michelle Ma</a:t>
            </a:r>
          </a:p>
        </p:txBody>
      </p:sp>
      <p:sp>
        <p:nvSpPr>
          <p:cNvPr id="21" name="Text Box 14">
            <a:extLst>
              <a:ext uri="{FF2B5EF4-FFF2-40B4-BE49-F238E27FC236}">
                <a16:creationId xmlns:a16="http://schemas.microsoft.com/office/drawing/2014/main" id="{98811808-F4E2-4BB1-A577-95E89A2D3B1C}"/>
              </a:ext>
            </a:extLst>
          </p:cNvPr>
          <p:cNvSpPr txBox="1">
            <a:spLocks noChangeArrowheads="1"/>
          </p:cNvSpPr>
          <p:nvPr/>
        </p:nvSpPr>
        <p:spPr bwMode="auto">
          <a:xfrm>
            <a:off x="5809899" y="5968034"/>
            <a:ext cx="1359882" cy="748793"/>
          </a:xfrm>
          <a:prstGeom prst="rect">
            <a:avLst/>
          </a:prstGeom>
          <a:noFill/>
          <a:ln w="9525">
            <a:noFill/>
            <a:miter lim="800000"/>
            <a:headEnd/>
            <a:tailEnd/>
          </a:ln>
        </p:spPr>
        <p:txBody>
          <a:bodyPr wrap="square" lIns="91439" tIns="45719" rIns="91439" bIns="45719">
            <a:spAutoFit/>
          </a:bodyPr>
          <a:lstStyle/>
          <a:p>
            <a:pPr algn="ctr">
              <a:spcBef>
                <a:spcPct val="50000"/>
              </a:spcBef>
            </a:pPr>
            <a:r>
              <a:rPr lang="en-US" sz="2133" dirty="0">
                <a:latin typeface="Calibri"/>
                <a:cs typeface="Calibri"/>
              </a:rPr>
              <a:t>Pallavi </a:t>
            </a:r>
            <a:r>
              <a:rPr lang="en-US" sz="2133" dirty="0" err="1">
                <a:latin typeface="Calibri"/>
                <a:cs typeface="Calibri"/>
              </a:rPr>
              <a:t>Koppol</a:t>
            </a:r>
            <a:endParaRPr lang="en-US" sz="2133" dirty="0">
              <a:latin typeface="Calibri"/>
              <a:cs typeface="Calibri"/>
            </a:endParaRPr>
          </a:p>
        </p:txBody>
      </p:sp>
      <p:sp>
        <p:nvSpPr>
          <p:cNvPr id="22" name="Text Box 14">
            <a:extLst>
              <a:ext uri="{FF2B5EF4-FFF2-40B4-BE49-F238E27FC236}">
                <a16:creationId xmlns:a16="http://schemas.microsoft.com/office/drawing/2014/main" id="{5347DCFB-E8E4-4A59-992D-6F6664E9E999}"/>
              </a:ext>
            </a:extLst>
          </p:cNvPr>
          <p:cNvSpPr txBox="1">
            <a:spLocks noChangeArrowheads="1"/>
          </p:cNvSpPr>
          <p:nvPr/>
        </p:nvSpPr>
        <p:spPr bwMode="auto">
          <a:xfrm>
            <a:off x="7673029" y="5968033"/>
            <a:ext cx="1359882" cy="748793"/>
          </a:xfrm>
          <a:prstGeom prst="rect">
            <a:avLst/>
          </a:prstGeom>
          <a:noFill/>
          <a:ln w="9525">
            <a:noFill/>
            <a:miter lim="800000"/>
            <a:headEnd/>
            <a:tailEnd/>
          </a:ln>
        </p:spPr>
        <p:txBody>
          <a:bodyPr wrap="square" lIns="91439" tIns="45719" rIns="91439" bIns="45719">
            <a:spAutoFit/>
          </a:bodyPr>
          <a:lstStyle/>
          <a:p>
            <a:pPr algn="ctr">
              <a:spcBef>
                <a:spcPct val="50000"/>
              </a:spcBef>
            </a:pPr>
            <a:r>
              <a:rPr lang="en-US" sz="2133" dirty="0">
                <a:latin typeface="Calibri"/>
                <a:cs typeface="Calibri"/>
              </a:rPr>
              <a:t>Sean Pereira</a:t>
            </a:r>
          </a:p>
        </p:txBody>
      </p:sp>
      <p:sp>
        <p:nvSpPr>
          <p:cNvPr id="23" name="Text Box 14">
            <a:extLst>
              <a:ext uri="{FF2B5EF4-FFF2-40B4-BE49-F238E27FC236}">
                <a16:creationId xmlns:a16="http://schemas.microsoft.com/office/drawing/2014/main" id="{D151FB4D-408E-410E-8808-05348B041F17}"/>
              </a:ext>
            </a:extLst>
          </p:cNvPr>
          <p:cNvSpPr txBox="1">
            <a:spLocks noChangeArrowheads="1"/>
          </p:cNvSpPr>
          <p:nvPr/>
        </p:nvSpPr>
        <p:spPr bwMode="auto">
          <a:xfrm>
            <a:off x="9800492" y="5972922"/>
            <a:ext cx="976924" cy="748793"/>
          </a:xfrm>
          <a:prstGeom prst="rect">
            <a:avLst/>
          </a:prstGeom>
          <a:noFill/>
          <a:ln w="9525">
            <a:noFill/>
            <a:miter lim="800000"/>
            <a:headEnd/>
            <a:tailEnd/>
          </a:ln>
        </p:spPr>
        <p:txBody>
          <a:bodyPr wrap="square" lIns="91439" tIns="45719" rIns="91439" bIns="45719">
            <a:spAutoFit/>
          </a:bodyPr>
          <a:lstStyle/>
          <a:p>
            <a:pPr algn="ctr">
              <a:spcBef>
                <a:spcPct val="50000"/>
              </a:spcBef>
            </a:pPr>
            <a:r>
              <a:rPr lang="en-US" sz="2133" dirty="0">
                <a:latin typeface="Calibri"/>
                <a:cs typeface="Calibri"/>
              </a:rPr>
              <a:t>Tina Wu</a:t>
            </a:r>
          </a:p>
        </p:txBody>
      </p:sp>
      <p:pic>
        <p:nvPicPr>
          <p:cNvPr id="4" name="Picture 3" descr="A person holding a fish in the water&#10;&#10;Description automatically generated">
            <a:extLst>
              <a:ext uri="{FF2B5EF4-FFF2-40B4-BE49-F238E27FC236}">
                <a16:creationId xmlns:a16="http://schemas.microsoft.com/office/drawing/2014/main" id="{7F2FB520-8600-482E-AFE4-CBB6F30D767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38692" y="1819340"/>
            <a:ext cx="1609344" cy="1609344"/>
          </a:xfrm>
          <a:prstGeom prst="rect">
            <a:avLst/>
          </a:prstGeom>
        </p:spPr>
      </p:pic>
      <p:pic>
        <p:nvPicPr>
          <p:cNvPr id="6" name="Picture 5" descr="A person smiling for the camera&#10;&#10;Description automatically generated">
            <a:extLst>
              <a:ext uri="{FF2B5EF4-FFF2-40B4-BE49-F238E27FC236}">
                <a16:creationId xmlns:a16="http://schemas.microsoft.com/office/drawing/2014/main" id="{C15F06D8-85F1-42D0-9C97-514A51FADE4C}"/>
              </a:ext>
            </a:extLst>
          </p:cNvPr>
          <p:cNvPicPr>
            <a:picLocks noChangeAspect="1"/>
          </p:cNvPicPr>
          <p:nvPr/>
        </p:nvPicPr>
        <p:blipFill rotWithShape="1">
          <a:blip r:embed="rId7">
            <a:extLst>
              <a:ext uri="{28A0092B-C50C-407E-A947-70E740481C1C}">
                <a14:useLocalDpi xmlns:a14="http://schemas.microsoft.com/office/drawing/2010/main" val="0"/>
              </a:ext>
            </a:extLst>
          </a:blip>
          <a:srcRect l="14139" b="15948"/>
          <a:stretch/>
        </p:blipFill>
        <p:spPr>
          <a:xfrm>
            <a:off x="5667855" y="1808076"/>
            <a:ext cx="1643969" cy="1609344"/>
          </a:xfrm>
          <a:prstGeom prst="rect">
            <a:avLst/>
          </a:prstGeom>
        </p:spPr>
      </p:pic>
      <p:pic>
        <p:nvPicPr>
          <p:cNvPr id="8" name="Picture 7" descr="A person wearing glasses and smiling at the camera&#10;&#10;Description automatically generated">
            <a:extLst>
              <a:ext uri="{FF2B5EF4-FFF2-40B4-BE49-F238E27FC236}">
                <a16:creationId xmlns:a16="http://schemas.microsoft.com/office/drawing/2014/main" id="{1E790548-4840-4128-8C92-44B8453FCAD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797195" y="1819340"/>
            <a:ext cx="1082145" cy="1609344"/>
          </a:xfrm>
          <a:prstGeom prst="rect">
            <a:avLst/>
          </a:prstGeom>
        </p:spPr>
      </p:pic>
      <p:pic>
        <p:nvPicPr>
          <p:cNvPr id="10" name="Picture 9" descr="A person in a restaurant&#10;&#10;Description automatically generated">
            <a:extLst>
              <a:ext uri="{FF2B5EF4-FFF2-40B4-BE49-F238E27FC236}">
                <a16:creationId xmlns:a16="http://schemas.microsoft.com/office/drawing/2014/main" id="{7CE799DD-B704-4B19-A6FB-2C8AA9D966FB}"/>
              </a:ext>
            </a:extLst>
          </p:cNvPr>
          <p:cNvPicPr>
            <a:picLocks noChangeAspect="1"/>
          </p:cNvPicPr>
          <p:nvPr/>
        </p:nvPicPr>
        <p:blipFill rotWithShape="1">
          <a:blip r:embed="rId9">
            <a:extLst>
              <a:ext uri="{28A0092B-C50C-407E-A947-70E740481C1C}">
                <a14:useLocalDpi xmlns:a14="http://schemas.microsoft.com/office/drawing/2010/main" val="0"/>
              </a:ext>
            </a:extLst>
          </a:blip>
          <a:srcRect l="11373" t="19757" r="13739" b="17466"/>
          <a:stretch/>
        </p:blipFill>
        <p:spPr>
          <a:xfrm>
            <a:off x="3815914" y="4358689"/>
            <a:ext cx="1654900" cy="1609344"/>
          </a:xfrm>
          <a:prstGeom prst="rect">
            <a:avLst/>
          </a:prstGeom>
        </p:spPr>
      </p:pic>
      <p:pic>
        <p:nvPicPr>
          <p:cNvPr id="12" name="Picture 11" descr="A close up of a person&#10;&#10;Description automatically generated">
            <a:extLst>
              <a:ext uri="{FF2B5EF4-FFF2-40B4-BE49-F238E27FC236}">
                <a16:creationId xmlns:a16="http://schemas.microsoft.com/office/drawing/2014/main" id="{AC435352-B4F5-4D92-BEC4-BCC657A1230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688691" y="4358689"/>
            <a:ext cx="1609344" cy="1609344"/>
          </a:xfrm>
          <a:prstGeom prst="rect">
            <a:avLst/>
          </a:prstGeom>
        </p:spPr>
      </p:pic>
      <p:pic>
        <p:nvPicPr>
          <p:cNvPr id="24" name="Picture 23" descr="A person posing for the camera&#10;&#10;Description automatically generated">
            <a:extLst>
              <a:ext uri="{FF2B5EF4-FFF2-40B4-BE49-F238E27FC236}">
                <a16:creationId xmlns:a16="http://schemas.microsoft.com/office/drawing/2014/main" id="{BBD4849B-BC41-4945-9770-D905FBAB5BA5}"/>
              </a:ext>
            </a:extLst>
          </p:cNvPr>
          <p:cNvPicPr>
            <a:picLocks noChangeAspect="1"/>
          </p:cNvPicPr>
          <p:nvPr/>
        </p:nvPicPr>
        <p:blipFill rotWithShape="1">
          <a:blip r:embed="rId11">
            <a:extLst>
              <a:ext uri="{28A0092B-C50C-407E-A947-70E740481C1C}">
                <a14:useLocalDpi xmlns:a14="http://schemas.microsoft.com/office/drawing/2010/main" val="0"/>
              </a:ext>
            </a:extLst>
          </a:blip>
          <a:srcRect t="21106" r="7325" b="9360"/>
          <a:stretch/>
        </p:blipFill>
        <p:spPr>
          <a:xfrm>
            <a:off x="7533924" y="4358689"/>
            <a:ext cx="1608688" cy="1609344"/>
          </a:xfrm>
          <a:prstGeom prst="rect">
            <a:avLst/>
          </a:prstGeom>
        </p:spPr>
      </p:pic>
      <p:pic>
        <p:nvPicPr>
          <p:cNvPr id="26" name="Picture 25" descr="A person standing on a beach&#10;&#10;Description automatically generated">
            <a:extLst>
              <a:ext uri="{FF2B5EF4-FFF2-40B4-BE49-F238E27FC236}">
                <a16:creationId xmlns:a16="http://schemas.microsoft.com/office/drawing/2014/main" id="{34BBB706-4215-49A7-B1BF-9FA8C25B2B98}"/>
              </a:ext>
            </a:extLst>
          </p:cNvPr>
          <p:cNvPicPr>
            <a:picLocks noChangeAspect="1"/>
          </p:cNvPicPr>
          <p:nvPr/>
        </p:nvPicPr>
        <p:blipFill rotWithShape="1">
          <a:blip r:embed="rId12">
            <a:extLst>
              <a:ext uri="{28A0092B-C50C-407E-A947-70E740481C1C}">
                <a14:useLocalDpi xmlns:a14="http://schemas.microsoft.com/office/drawing/2010/main" val="0"/>
              </a:ext>
            </a:extLst>
          </a:blip>
          <a:srcRect l="12067" t="6332" r="12175" b="20300"/>
          <a:stretch/>
        </p:blipFill>
        <p:spPr>
          <a:xfrm>
            <a:off x="9458687" y="4358058"/>
            <a:ext cx="1660533" cy="1609344"/>
          </a:xfrm>
          <a:prstGeom prst="rect">
            <a:avLst/>
          </a:prstGeom>
        </p:spPr>
      </p:pic>
      <p:pic>
        <p:nvPicPr>
          <p:cNvPr id="1030" name="Picture 6" descr="Lubhaan Kumar">
            <a:extLst>
              <a:ext uri="{FF2B5EF4-FFF2-40B4-BE49-F238E27FC236}">
                <a16:creationId xmlns:a16="http://schemas.microsoft.com/office/drawing/2014/main" id="{4EB8454F-8CCA-4058-8C93-8E05E6C234F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667024" y="1808076"/>
            <a:ext cx="1087395" cy="160934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30722" name="Picture 2" descr="http://upload.wikimedia.org/wikipedia/commons/thumb/1/1a/Gray728.svg/1000px-Gray728.svg.png"/>
          <p:cNvPicPr>
            <a:picLocks noChangeAspect="1" noChangeArrowheads="1"/>
          </p:cNvPicPr>
          <p:nvPr/>
        </p:nvPicPr>
        <p:blipFill>
          <a:blip r:embed="rId3" cstate="print"/>
          <a:srcRect/>
          <a:stretch>
            <a:fillRect/>
          </a:stretch>
        </p:blipFill>
        <p:spPr bwMode="auto">
          <a:xfrm>
            <a:off x="6197600" y="1600201"/>
            <a:ext cx="5486400" cy="3917289"/>
          </a:xfrm>
          <a:prstGeom prst="rect">
            <a:avLst/>
          </a:prstGeom>
          <a:noFill/>
        </p:spPr>
      </p:pic>
      <p:pic>
        <p:nvPicPr>
          <p:cNvPr id="6" name="Picture 3" descr="C:\Users\Dan\AppData\Local\Microsoft\Windows\Temporary Internet Files\Content.IE5\KK20J42Q\AboutTheBrain.png"/>
          <p:cNvPicPr preferRelativeResize="0">
            <a:picLocks noChangeArrowheads="1"/>
          </p:cNvPicPr>
          <p:nvPr/>
        </p:nvPicPr>
        <p:blipFill>
          <a:blip r:embed="rId4" cstate="print"/>
          <a:srcRect/>
          <a:stretch>
            <a:fillRect/>
          </a:stretch>
        </p:blipFill>
        <p:spPr bwMode="auto">
          <a:xfrm flipH="1">
            <a:off x="5384800" y="1295399"/>
            <a:ext cx="6705600" cy="5032500"/>
          </a:xfrm>
          <a:prstGeom prst="rect">
            <a:avLst/>
          </a:prstGeom>
          <a:noFill/>
        </p:spPr>
      </p:pic>
      <p:sp>
        <p:nvSpPr>
          <p:cNvPr id="14340" name="Rectangle 5"/>
          <p:cNvSpPr>
            <a:spLocks noGrp="1" noChangeArrowheads="1"/>
          </p:cNvSpPr>
          <p:nvPr>
            <p:ph type="title"/>
          </p:nvPr>
        </p:nvSpPr>
        <p:spPr/>
        <p:txBody>
          <a:bodyPr rIns="132077">
            <a:noAutofit/>
          </a:bodyPr>
          <a:lstStyle/>
          <a:p>
            <a:r>
              <a:rPr lang="en-US" dirty="0"/>
              <a:t>What About the Brain?</a:t>
            </a:r>
          </a:p>
        </p:txBody>
      </p:sp>
      <p:sp>
        <p:nvSpPr>
          <p:cNvPr id="5" name="Content Placeholder 2"/>
          <p:cNvSpPr txBox="1">
            <a:spLocks/>
          </p:cNvSpPr>
          <p:nvPr/>
        </p:nvSpPr>
        <p:spPr bwMode="auto">
          <a:xfrm>
            <a:off x="406400" y="1397001"/>
            <a:ext cx="5689600" cy="4729164"/>
          </a:xfrm>
          <a:prstGeom prst="rect">
            <a:avLst/>
          </a:prstGeom>
          <a:noFill/>
          <a:ln w="9525">
            <a:noFill/>
            <a:miter lim="800000"/>
            <a:headEnd/>
            <a:tailEnd/>
          </a:ln>
        </p:spPr>
        <p:txBody>
          <a:bodyPr vert="horz" wrap="square" lIns="91439" tIns="45719" rIns="91439" bIns="45719" numCol="1" anchor="t" anchorCtr="0" compatLnSpc="1">
            <a:prstTxWarp prst="textNoShape">
              <a:avLst/>
            </a:prstTxWarp>
          </a:bodyPr>
          <a:lstStyle/>
          <a:p>
            <a:pPr marL="342882" indent="-342882" eaLnBrk="0" hangingPunct="0">
              <a:spcBef>
                <a:spcPct val="20000"/>
              </a:spcBef>
              <a:buClr>
                <a:schemeClr val="accent2"/>
              </a:buClr>
              <a:buFont typeface="Wingdings" pitchFamily="2" charset="2"/>
              <a:buChar char="§"/>
            </a:pPr>
            <a:r>
              <a:rPr lang="en-US" sz="2667" kern="0" dirty="0">
                <a:solidFill>
                  <a:schemeClr val="accent1">
                    <a:lumMod val="75000"/>
                  </a:schemeClr>
                </a:solidFill>
                <a:latin typeface="Calibri" pitchFamily="34" charset="0"/>
              </a:rPr>
              <a:t>Brains (human minds) are very good at making rational decisions, but not perfect</a:t>
            </a:r>
          </a:p>
          <a:p>
            <a:pPr marL="342882" indent="-342882" eaLnBrk="0" hangingPunct="0">
              <a:spcBef>
                <a:spcPct val="20000"/>
              </a:spcBef>
              <a:buClr>
                <a:schemeClr val="accent2"/>
              </a:buClr>
              <a:buFont typeface="Wingdings" pitchFamily="2" charset="2"/>
              <a:buChar char="§"/>
            </a:pPr>
            <a:r>
              <a:rPr lang="en-US" sz="2667" kern="0" dirty="0">
                <a:solidFill>
                  <a:schemeClr val="accent1">
                    <a:lumMod val="75000"/>
                  </a:schemeClr>
                </a:solidFill>
                <a:latin typeface="Calibri" pitchFamily="34" charset="0"/>
              </a:rPr>
              <a:t>Brains aren’t as modular as software, so hard to reverse engineer!</a:t>
            </a:r>
          </a:p>
          <a:p>
            <a:pPr marL="342882" indent="-342882" eaLnBrk="0" hangingPunct="0">
              <a:spcBef>
                <a:spcPct val="20000"/>
              </a:spcBef>
              <a:buClr>
                <a:schemeClr val="accent2"/>
              </a:buClr>
              <a:buFont typeface="Wingdings" pitchFamily="2" charset="2"/>
              <a:buChar char="§"/>
            </a:pPr>
            <a:r>
              <a:rPr lang="en-US" sz="2667" kern="0" dirty="0">
                <a:solidFill>
                  <a:schemeClr val="accent1">
                    <a:lumMod val="75000"/>
                  </a:schemeClr>
                </a:solidFill>
                <a:latin typeface="Calibri" pitchFamily="34" charset="0"/>
              </a:rPr>
              <a:t>“Brains are to intelligence as wings are to flight”</a:t>
            </a:r>
          </a:p>
          <a:p>
            <a:pPr marL="342882" indent="-342882" eaLnBrk="0" hangingPunct="0">
              <a:spcBef>
                <a:spcPct val="20000"/>
              </a:spcBef>
              <a:buClr>
                <a:schemeClr val="accent2"/>
              </a:buClr>
              <a:buFont typeface="Wingdings" pitchFamily="2" charset="2"/>
              <a:buChar char="§"/>
            </a:pPr>
            <a:r>
              <a:rPr lang="en-US" sz="2667" kern="0" dirty="0">
                <a:solidFill>
                  <a:schemeClr val="accent1">
                    <a:lumMod val="75000"/>
                  </a:schemeClr>
                </a:solidFill>
                <a:latin typeface="Calibri" pitchFamily="34" charset="0"/>
              </a:rPr>
              <a:t>Lessons learned from the brain: memory and simulation are key to decision making</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2"/>
          <p:cNvSpPr>
            <a:spLocks noGrp="1" noChangeArrowheads="1"/>
          </p:cNvSpPr>
          <p:nvPr>
            <p:ph type="title"/>
          </p:nvPr>
        </p:nvSpPr>
        <p:spPr/>
        <p:txBody>
          <a:bodyPr/>
          <a:lstStyle/>
          <a:p>
            <a:pPr eaLnBrk="1" hangingPunct="1"/>
            <a:r>
              <a:rPr lang="en-US" dirty="0">
                <a:solidFill>
                  <a:schemeClr val="tx1"/>
                </a:solidFill>
              </a:rPr>
              <a:t>A Brief History of AI</a:t>
            </a:r>
          </a:p>
        </p:txBody>
      </p:sp>
      <p:pic>
        <p:nvPicPr>
          <p:cNvPr id="6" name="Picture 1" descr="C:\Temp\ketrina\HistoryOfAI.png"/>
          <p:cNvPicPr>
            <a:picLocks noChangeAspect="1" noChangeArrowheads="1"/>
          </p:cNvPicPr>
          <p:nvPr/>
        </p:nvPicPr>
        <p:blipFill>
          <a:blip r:embed="rId3" cstate="print"/>
          <a:srcRect/>
          <a:stretch>
            <a:fillRect/>
          </a:stretch>
        </p:blipFill>
        <p:spPr bwMode="auto">
          <a:xfrm>
            <a:off x="4368800" y="1498600"/>
            <a:ext cx="3507744" cy="4876801"/>
          </a:xfrm>
          <a:prstGeom prst="rect">
            <a:avLst/>
          </a:prstGeom>
          <a:noFill/>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Screen Shot 2015-03-04 at 3.57.07 AM.png"/>
          <p:cNvPicPr>
            <a:picLocks noChangeAspect="1"/>
          </p:cNvPicPr>
          <p:nvPr/>
        </p:nvPicPr>
        <p:blipFill>
          <a:blip r:embed="rId3">
            <a:alphaModFix/>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tretch>
            <a:fillRect/>
          </a:stretch>
        </p:blipFill>
        <p:spPr>
          <a:xfrm>
            <a:off x="1113295" y="2788043"/>
            <a:ext cx="9652000" cy="3384157"/>
          </a:xfrm>
          <a:prstGeom prst="rect">
            <a:avLst/>
          </a:prstGeom>
        </p:spPr>
      </p:pic>
      <p:sp>
        <p:nvSpPr>
          <p:cNvPr id="1027" name="Rectangle 2"/>
          <p:cNvSpPr>
            <a:spLocks noGrp="1" noChangeArrowheads="1"/>
          </p:cNvSpPr>
          <p:nvPr>
            <p:ph type="title"/>
          </p:nvPr>
        </p:nvSpPr>
        <p:spPr/>
        <p:txBody>
          <a:bodyPr/>
          <a:lstStyle/>
          <a:p>
            <a:pPr eaLnBrk="1" hangingPunct="1"/>
            <a:r>
              <a:rPr lang="en-US" dirty="0">
                <a:solidFill>
                  <a:schemeClr val="tx1"/>
                </a:solidFill>
                <a:latin typeface="Calibri"/>
                <a:cs typeface="Calibri"/>
              </a:rPr>
              <a:t>A Brief History of AI</a:t>
            </a:r>
          </a:p>
        </p:txBody>
      </p:sp>
      <p:sp>
        <p:nvSpPr>
          <p:cNvPr id="15" name="Rectangle 14"/>
          <p:cNvSpPr/>
          <p:nvPr/>
        </p:nvSpPr>
        <p:spPr>
          <a:xfrm>
            <a:off x="9038095" y="3515736"/>
            <a:ext cx="1689100" cy="2453265"/>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6" name="Rectangle 15"/>
          <p:cNvSpPr/>
          <p:nvPr/>
        </p:nvSpPr>
        <p:spPr>
          <a:xfrm>
            <a:off x="8733296" y="4248121"/>
            <a:ext cx="2137905" cy="748795"/>
          </a:xfrm>
          <a:prstGeom prst="rect">
            <a:avLst/>
          </a:prstGeom>
          <a:noFill/>
        </p:spPr>
        <p:txBody>
          <a:bodyPr wrap="square">
            <a:spAutoFit/>
          </a:bodyPr>
          <a:lstStyle/>
          <a:p>
            <a:pPr algn="ctr"/>
            <a:r>
              <a:rPr lang="en-US" sz="2133" dirty="0">
                <a:solidFill>
                  <a:srgbClr val="0000FF"/>
                </a:solidFill>
                <a:latin typeface="Calibri"/>
                <a:cs typeface="Calibri"/>
              </a:rPr>
              <a:t>artificial intelligence</a:t>
            </a:r>
          </a:p>
        </p:txBody>
      </p:sp>
      <p:sp>
        <p:nvSpPr>
          <p:cNvPr id="17" name="Rectangle 16"/>
          <p:cNvSpPr/>
          <p:nvPr/>
        </p:nvSpPr>
        <p:spPr>
          <a:xfrm>
            <a:off x="8733296" y="5461000"/>
            <a:ext cx="2137905" cy="420564"/>
          </a:xfrm>
          <a:prstGeom prst="rect">
            <a:avLst/>
          </a:prstGeom>
          <a:noFill/>
        </p:spPr>
        <p:txBody>
          <a:bodyPr wrap="square">
            <a:spAutoFit/>
          </a:bodyPr>
          <a:lstStyle/>
          <a:p>
            <a:pPr algn="ctr"/>
            <a:r>
              <a:rPr lang="en-US" sz="2133" dirty="0">
                <a:solidFill>
                  <a:srgbClr val="FF0000"/>
                </a:solidFill>
                <a:latin typeface="Calibri"/>
                <a:cs typeface="Calibri"/>
              </a:rPr>
              <a:t>formal logic</a:t>
            </a:r>
          </a:p>
        </p:txBody>
      </p:sp>
      <p:sp>
        <p:nvSpPr>
          <p:cNvPr id="18" name="Rectangle 17"/>
          <p:cNvSpPr/>
          <p:nvPr/>
        </p:nvSpPr>
        <p:spPr>
          <a:xfrm>
            <a:off x="2438400" y="6273800"/>
            <a:ext cx="7239000" cy="420564"/>
          </a:xfrm>
          <a:prstGeom prst="rect">
            <a:avLst/>
          </a:prstGeom>
          <a:noFill/>
        </p:spPr>
        <p:txBody>
          <a:bodyPr wrap="square">
            <a:spAutoFit/>
          </a:bodyPr>
          <a:lstStyle/>
          <a:p>
            <a:pPr algn="ctr"/>
            <a:r>
              <a:rPr lang="en-US" sz="2133" dirty="0">
                <a:latin typeface="Calibri"/>
                <a:cs typeface="Calibri"/>
              </a:rPr>
              <a:t>https://</a:t>
            </a:r>
            <a:r>
              <a:rPr lang="en-US" sz="2133" dirty="0" err="1">
                <a:latin typeface="Calibri"/>
                <a:cs typeface="Calibri"/>
              </a:rPr>
              <a:t>books.google.com</a:t>
            </a:r>
            <a:r>
              <a:rPr lang="en-US" sz="2133" dirty="0">
                <a:latin typeface="Calibri"/>
                <a:cs typeface="Calibri"/>
              </a:rPr>
              <a:t>/</a:t>
            </a:r>
            <a:r>
              <a:rPr lang="en-US" sz="2133" dirty="0" err="1">
                <a:latin typeface="Calibri"/>
                <a:cs typeface="Calibri"/>
              </a:rPr>
              <a:t>ngrams</a:t>
            </a:r>
            <a:endParaRPr lang="en-US" sz="2133" dirty="0">
              <a:latin typeface="Calibri"/>
              <a:cs typeface="Calibri"/>
            </a:endParaRPr>
          </a:p>
        </p:txBody>
      </p:sp>
      <p:sp>
        <p:nvSpPr>
          <p:cNvPr id="19" name="Left Brace 18"/>
          <p:cNvSpPr/>
          <p:nvPr/>
        </p:nvSpPr>
        <p:spPr>
          <a:xfrm rot="5400000">
            <a:off x="3923567" y="1709549"/>
            <a:ext cx="331523" cy="2091267"/>
          </a:xfrm>
          <a:prstGeom prst="leftBrace">
            <a:avLst>
              <a:gd name="adj1" fmla="val 38093"/>
              <a:gd name="adj2" fmla="val 50000"/>
            </a:avLst>
          </a:pr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400"/>
          </a:p>
        </p:txBody>
      </p:sp>
      <p:sp>
        <p:nvSpPr>
          <p:cNvPr id="20" name="Rectangle 19"/>
          <p:cNvSpPr/>
          <p:nvPr/>
        </p:nvSpPr>
        <p:spPr>
          <a:xfrm>
            <a:off x="3043696" y="1498600"/>
            <a:ext cx="2133600" cy="1077026"/>
          </a:xfrm>
          <a:prstGeom prst="rect">
            <a:avLst/>
          </a:prstGeom>
          <a:noFill/>
        </p:spPr>
        <p:txBody>
          <a:bodyPr wrap="square">
            <a:spAutoFit/>
          </a:bodyPr>
          <a:lstStyle/>
          <a:p>
            <a:pPr algn="ctr"/>
            <a:r>
              <a:rPr lang="en-US" sz="2133" dirty="0">
                <a:solidFill>
                  <a:srgbClr val="000000"/>
                </a:solidFill>
                <a:latin typeface="Calibri"/>
                <a:cs typeface="Calibri"/>
              </a:rPr>
              <a:t>AI</a:t>
            </a:r>
          </a:p>
          <a:p>
            <a:pPr algn="ctr"/>
            <a:r>
              <a:rPr lang="en-US" sz="2133" dirty="0">
                <a:solidFill>
                  <a:srgbClr val="000000"/>
                </a:solidFill>
                <a:latin typeface="Calibri"/>
                <a:cs typeface="Calibri"/>
              </a:rPr>
              <a:t>Excitement!</a:t>
            </a:r>
          </a:p>
          <a:p>
            <a:pPr algn="ctr"/>
            <a:r>
              <a:rPr lang="en-US" sz="2133" dirty="0">
                <a:solidFill>
                  <a:srgbClr val="000000"/>
                </a:solidFill>
                <a:latin typeface="Calibri"/>
                <a:cs typeface="Calibri"/>
              </a:rPr>
              <a:t>1950-1970</a:t>
            </a:r>
          </a:p>
        </p:txBody>
      </p:sp>
      <p:sp>
        <p:nvSpPr>
          <p:cNvPr id="21" name="Left Brace 20"/>
          <p:cNvSpPr/>
          <p:nvPr/>
        </p:nvSpPr>
        <p:spPr>
          <a:xfrm rot="5400000">
            <a:off x="6027533" y="1739183"/>
            <a:ext cx="331523" cy="2032000"/>
          </a:xfrm>
          <a:prstGeom prst="leftBrace">
            <a:avLst>
              <a:gd name="adj1" fmla="val 38093"/>
              <a:gd name="adj2" fmla="val 50000"/>
            </a:avLst>
          </a:pr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400"/>
          </a:p>
        </p:txBody>
      </p:sp>
      <p:sp>
        <p:nvSpPr>
          <p:cNvPr id="22" name="Rectangle 21"/>
          <p:cNvSpPr/>
          <p:nvPr/>
        </p:nvSpPr>
        <p:spPr>
          <a:xfrm>
            <a:off x="5172990" y="1179909"/>
            <a:ext cx="2036305" cy="1405256"/>
          </a:xfrm>
          <a:prstGeom prst="rect">
            <a:avLst/>
          </a:prstGeom>
          <a:noFill/>
        </p:spPr>
        <p:txBody>
          <a:bodyPr wrap="square">
            <a:spAutoFit/>
          </a:bodyPr>
          <a:lstStyle/>
          <a:p>
            <a:pPr algn="ctr"/>
            <a:r>
              <a:rPr lang="en-US" sz="2133" dirty="0">
                <a:solidFill>
                  <a:srgbClr val="000000"/>
                </a:solidFill>
                <a:latin typeface="Calibri"/>
                <a:cs typeface="Calibri"/>
              </a:rPr>
              <a:t>Knowledge Based</a:t>
            </a:r>
          </a:p>
          <a:p>
            <a:pPr algn="ctr"/>
            <a:r>
              <a:rPr lang="en-US" sz="2133" dirty="0">
                <a:solidFill>
                  <a:srgbClr val="000000"/>
                </a:solidFill>
                <a:latin typeface="Calibri"/>
                <a:cs typeface="Calibri"/>
              </a:rPr>
              <a:t>Systems</a:t>
            </a:r>
          </a:p>
          <a:p>
            <a:pPr algn="ctr"/>
            <a:r>
              <a:rPr lang="en-US" sz="2133" dirty="0">
                <a:solidFill>
                  <a:srgbClr val="000000"/>
                </a:solidFill>
                <a:latin typeface="Calibri"/>
                <a:cs typeface="Calibri"/>
              </a:rPr>
              <a:t>1970-1990</a:t>
            </a:r>
          </a:p>
        </p:txBody>
      </p:sp>
    </p:spTree>
    <p:extLst>
      <p:ext uri="{BB962C8B-B14F-4D97-AF65-F5344CB8AC3E}">
        <p14:creationId xmlns:p14="http://schemas.microsoft.com/office/powerpoint/2010/main" val="2131176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p:bldP spid="21" grpId="0" animBg="1"/>
      <p:bldP spid="22"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2"/>
          <p:cNvSpPr>
            <a:spLocks noGrp="1" noChangeArrowheads="1"/>
          </p:cNvSpPr>
          <p:nvPr>
            <p:ph type="title"/>
          </p:nvPr>
        </p:nvSpPr>
        <p:spPr/>
        <p:txBody>
          <a:bodyPr/>
          <a:lstStyle/>
          <a:p>
            <a:pPr eaLnBrk="1" hangingPunct="1"/>
            <a:r>
              <a:rPr lang="en-US" dirty="0">
                <a:solidFill>
                  <a:schemeClr val="tx1"/>
                </a:solidFill>
              </a:rPr>
              <a:t>What went wrong?</a:t>
            </a:r>
          </a:p>
        </p:txBody>
      </p:sp>
      <p:pic>
        <p:nvPicPr>
          <p:cNvPr id="2" name="Picture 1" descr="2236_1096997179213_2218_n.jpg"/>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54000"/>
                    </a14:imgEffect>
                  </a14:imgLayer>
                </a14:imgProps>
              </a:ext>
              <a:ext uri="{28A0092B-C50C-407E-A947-70E740481C1C}">
                <a14:useLocalDpi xmlns:a14="http://schemas.microsoft.com/office/drawing/2010/main" val="0"/>
              </a:ext>
            </a:extLst>
          </a:blip>
          <a:srcRect l="23123" t="10204" r="7647" b="-10204"/>
          <a:stretch/>
        </p:blipFill>
        <p:spPr>
          <a:xfrm>
            <a:off x="304800" y="1295400"/>
            <a:ext cx="5486400" cy="5943600"/>
          </a:xfrm>
          <a:prstGeom prst="rect">
            <a:avLst/>
          </a:prstGeom>
        </p:spPr>
      </p:pic>
      <p:sp>
        <p:nvSpPr>
          <p:cNvPr id="12" name="Content Placeholder 4">
            <a:extLst>
              <a:ext uri="{FF2B5EF4-FFF2-40B4-BE49-F238E27FC236}">
                <a16:creationId xmlns:a16="http://schemas.microsoft.com/office/drawing/2014/main" id="{32AC6787-64DA-4198-88A0-B4A3EAF488F5}"/>
              </a:ext>
            </a:extLst>
          </p:cNvPr>
          <p:cNvSpPr txBox="1">
            <a:spLocks/>
          </p:cNvSpPr>
          <p:nvPr/>
        </p:nvSpPr>
        <p:spPr>
          <a:xfrm>
            <a:off x="5994400" y="2819400"/>
            <a:ext cx="3759200" cy="2540000"/>
          </a:xfrm>
          <a:prstGeom prst="rect">
            <a:avLst/>
          </a:prstGeom>
        </p:spPr>
        <p:txBody>
          <a:bodyPr>
            <a:noAutofit/>
          </a:bodyPr>
          <a:lstStyle>
            <a:lvl1pPr marL="0" indent="0" algn="l" defTabSz="914400" rtl="0" eaLnBrk="1" latinLnBrk="0" hangingPunct="1">
              <a:lnSpc>
                <a:spcPct val="90000"/>
              </a:lnSpc>
              <a:spcBef>
                <a:spcPts val="1000"/>
              </a:spcBef>
              <a:buFont typeface="Wingdings" panose="05000000000000000000" pitchFamily="2" charset="2"/>
              <a:buNone/>
              <a:defRPr sz="2800" kern="1200">
                <a:solidFill>
                  <a:schemeClr val="accent1">
                    <a:lumMod val="75000"/>
                  </a:schemeClr>
                </a:solidFill>
                <a:latin typeface="+mn-lt"/>
                <a:ea typeface="+mn-ea"/>
                <a:cs typeface="+mn-cs"/>
              </a:defRPr>
            </a:lvl1pPr>
            <a:lvl2pPr marL="230188" indent="-230188" algn="l" defTabSz="914400" rtl="0" eaLnBrk="1" latinLnBrk="0" hangingPunct="1">
              <a:lnSpc>
                <a:spcPct val="90000"/>
              </a:lnSpc>
              <a:spcBef>
                <a:spcPts val="500"/>
              </a:spcBef>
              <a:buFont typeface="Wingdings" panose="05000000000000000000" pitchFamily="2" charset="2"/>
              <a:buChar char="§"/>
              <a:defRPr sz="2400" kern="1200">
                <a:solidFill>
                  <a:schemeClr val="tx1"/>
                </a:solidFill>
                <a:latin typeface="+mn-lt"/>
                <a:ea typeface="+mn-ea"/>
                <a:cs typeface="+mn-cs"/>
              </a:defRPr>
            </a:lvl2pPr>
            <a:lvl3pPr marL="460375" indent="-230188" algn="l" defTabSz="914400" rtl="0" eaLnBrk="1" latinLnBrk="0" hangingPunct="1">
              <a:lnSpc>
                <a:spcPct val="90000"/>
              </a:lnSpc>
              <a:spcBef>
                <a:spcPts val="500"/>
              </a:spcBef>
              <a:buFont typeface="Wingdings" panose="05000000000000000000" pitchFamily="2" charset="2"/>
              <a:buChar char="§"/>
              <a:defRPr sz="2000" kern="1200">
                <a:solidFill>
                  <a:schemeClr val="tx1"/>
                </a:solidFill>
                <a:latin typeface="+mn-lt"/>
                <a:ea typeface="+mn-ea"/>
                <a:cs typeface="+mn-cs"/>
              </a:defRPr>
            </a:lvl3pPr>
            <a:lvl4pPr marL="684213" indent="-223838"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mn-lt"/>
                <a:ea typeface="+mn-ea"/>
                <a:cs typeface="+mn-cs"/>
              </a:defRPr>
            </a:lvl4pPr>
            <a:lvl5pPr marL="9144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600"/>
              <a:t>Dog</a:t>
            </a:r>
          </a:p>
          <a:p>
            <a:pPr marL="914365" lvl="1" indent="-457189"/>
            <a:r>
              <a:rPr lang="en-US" sz="3200"/>
              <a:t>Barks</a:t>
            </a:r>
          </a:p>
          <a:p>
            <a:pPr marL="914365" lvl="1" indent="-457189"/>
            <a:r>
              <a:rPr lang="en-US" sz="3200"/>
              <a:t>Has Fur</a:t>
            </a:r>
          </a:p>
          <a:p>
            <a:pPr marL="914365" lvl="1" indent="-457189"/>
            <a:r>
              <a:rPr lang="en-US" sz="3200"/>
              <a:t>Has four legs</a:t>
            </a:r>
            <a:endParaRPr lang="en-US" sz="3200" dirty="0"/>
          </a:p>
        </p:txBody>
      </p:sp>
      <p:sp>
        <p:nvSpPr>
          <p:cNvPr id="13" name="Content Placeholder 4">
            <a:extLst>
              <a:ext uri="{FF2B5EF4-FFF2-40B4-BE49-F238E27FC236}">
                <a16:creationId xmlns:a16="http://schemas.microsoft.com/office/drawing/2014/main" id="{32CEA27F-712A-4F03-87AA-EF226D451A9E}"/>
              </a:ext>
            </a:extLst>
          </p:cNvPr>
          <p:cNvSpPr txBox="1">
            <a:spLocks/>
          </p:cNvSpPr>
          <p:nvPr/>
        </p:nvSpPr>
        <p:spPr bwMode="auto">
          <a:xfrm>
            <a:off x="9347200" y="2781072"/>
            <a:ext cx="2540000" cy="2540000"/>
          </a:xfrm>
          <a:prstGeom prst="rect">
            <a:avLst/>
          </a:prstGeom>
          <a:noFill/>
          <a:ln w="9525">
            <a:noFill/>
            <a:miter lim="800000"/>
            <a:headEnd/>
            <a:tailEnd/>
          </a:ln>
        </p:spPr>
        <p:txBody>
          <a:bodyPr vert="horz" wrap="square" lIns="91439" tIns="45719" rIns="91439" bIns="45719" numCol="1" anchor="t" anchorCtr="0" compatLnSpc="1">
            <a:prstTxWarp prst="textNoShape">
              <a:avLst/>
            </a:prstTxWarp>
            <a:noAutofit/>
          </a:bodyPr>
          <a:lstStyle>
            <a:lvl1pPr marL="257168" indent="-257168" algn="l" rtl="0" eaLnBrk="0" fontAlgn="base" hangingPunct="0">
              <a:spcBef>
                <a:spcPct val="20000"/>
              </a:spcBef>
              <a:spcAft>
                <a:spcPct val="0"/>
              </a:spcAft>
              <a:buClr>
                <a:schemeClr val="accent2"/>
              </a:buClr>
              <a:buFont typeface="Wingdings" pitchFamily="2" charset="2"/>
              <a:buChar char="§"/>
              <a:defRPr sz="2400">
                <a:solidFill>
                  <a:schemeClr val="accent2"/>
                </a:solidFill>
                <a:latin typeface="Calibri" pitchFamily="34" charset="0"/>
                <a:ea typeface="+mn-ea"/>
                <a:cs typeface="+mn-cs"/>
              </a:defRPr>
            </a:lvl1pPr>
            <a:lvl2pPr marL="557199" indent="-214308" algn="l" rtl="0" eaLnBrk="0" fontAlgn="base" hangingPunct="0">
              <a:spcBef>
                <a:spcPct val="20000"/>
              </a:spcBef>
              <a:spcAft>
                <a:spcPct val="0"/>
              </a:spcAft>
              <a:buClr>
                <a:schemeClr val="tx1"/>
              </a:buClr>
              <a:buFont typeface="Wingdings" pitchFamily="2" charset="2"/>
              <a:buChar char="§"/>
              <a:defRPr sz="2100">
                <a:solidFill>
                  <a:schemeClr val="tx1"/>
                </a:solidFill>
                <a:latin typeface="Calibri" pitchFamily="34" charset="0"/>
              </a:defRPr>
            </a:lvl2pPr>
            <a:lvl3pPr marL="857228" indent="-171446" algn="l" rtl="0" eaLnBrk="0" fontAlgn="base" hangingPunct="0">
              <a:spcBef>
                <a:spcPct val="20000"/>
              </a:spcBef>
              <a:spcAft>
                <a:spcPct val="0"/>
              </a:spcAft>
              <a:buClr>
                <a:schemeClr val="accent2"/>
              </a:buClr>
              <a:buFont typeface="Wingdings" pitchFamily="2" charset="2"/>
              <a:buChar char="§"/>
              <a:defRPr sz="1800">
                <a:solidFill>
                  <a:schemeClr val="tx1"/>
                </a:solidFill>
                <a:latin typeface="Calibri" pitchFamily="34" charset="0"/>
              </a:defRPr>
            </a:lvl3pPr>
            <a:lvl4pPr marL="1200120" indent="-171446" algn="l" rtl="0" eaLnBrk="0" fontAlgn="base" hangingPunct="0">
              <a:spcBef>
                <a:spcPct val="20000"/>
              </a:spcBef>
              <a:spcAft>
                <a:spcPct val="0"/>
              </a:spcAft>
              <a:buClr>
                <a:schemeClr val="tx1"/>
              </a:buClr>
              <a:buFont typeface="Wingdings" pitchFamily="2" charset="2"/>
              <a:buChar char="§"/>
              <a:defRPr sz="1500">
                <a:solidFill>
                  <a:schemeClr val="tx1"/>
                </a:solidFill>
                <a:latin typeface="Calibri" pitchFamily="34" charset="0"/>
              </a:defRPr>
            </a:lvl4pPr>
            <a:lvl5pPr marL="1543012" indent="-171446" algn="l" rtl="0" eaLnBrk="0" fontAlgn="base" hangingPunct="0">
              <a:spcBef>
                <a:spcPct val="20000"/>
              </a:spcBef>
              <a:spcAft>
                <a:spcPct val="0"/>
              </a:spcAft>
              <a:buClr>
                <a:schemeClr val="accent2"/>
              </a:buClr>
              <a:buFont typeface="Wingdings" pitchFamily="2" charset="2"/>
              <a:buChar char="§"/>
              <a:defRPr sz="1500">
                <a:solidFill>
                  <a:schemeClr val="tx1"/>
                </a:solidFill>
                <a:latin typeface="Calibri" pitchFamily="34" charset="0"/>
              </a:defRPr>
            </a:lvl5pPr>
            <a:lvl6pPr marL="1885903" indent="-171446" algn="l" rtl="0" fontAlgn="base">
              <a:spcBef>
                <a:spcPct val="20000"/>
              </a:spcBef>
              <a:spcAft>
                <a:spcPct val="0"/>
              </a:spcAft>
              <a:buClr>
                <a:schemeClr val="accent2"/>
              </a:buClr>
              <a:buFont typeface="Wingdings" pitchFamily="2" charset="2"/>
              <a:buChar char="§"/>
              <a:defRPr sz="1500">
                <a:solidFill>
                  <a:schemeClr val="tx1"/>
                </a:solidFill>
                <a:latin typeface="+mn-lt"/>
              </a:defRPr>
            </a:lvl6pPr>
            <a:lvl7pPr marL="2228795" indent="-171446" algn="l" rtl="0" fontAlgn="base">
              <a:spcBef>
                <a:spcPct val="20000"/>
              </a:spcBef>
              <a:spcAft>
                <a:spcPct val="0"/>
              </a:spcAft>
              <a:buClr>
                <a:schemeClr val="accent2"/>
              </a:buClr>
              <a:buFont typeface="Wingdings" pitchFamily="2" charset="2"/>
              <a:buChar char="§"/>
              <a:defRPr sz="1500">
                <a:solidFill>
                  <a:schemeClr val="tx1"/>
                </a:solidFill>
                <a:latin typeface="+mn-lt"/>
              </a:defRPr>
            </a:lvl7pPr>
            <a:lvl8pPr marL="2571686" indent="-171446" algn="l" rtl="0" fontAlgn="base">
              <a:spcBef>
                <a:spcPct val="20000"/>
              </a:spcBef>
              <a:spcAft>
                <a:spcPct val="0"/>
              </a:spcAft>
              <a:buClr>
                <a:schemeClr val="accent2"/>
              </a:buClr>
              <a:buFont typeface="Wingdings" pitchFamily="2" charset="2"/>
              <a:buChar char="§"/>
              <a:defRPr sz="1500">
                <a:solidFill>
                  <a:schemeClr val="tx1"/>
                </a:solidFill>
                <a:latin typeface="+mn-lt"/>
              </a:defRPr>
            </a:lvl8pPr>
            <a:lvl9pPr marL="2914577" indent="-171446" algn="l" rtl="0" fontAlgn="base">
              <a:spcBef>
                <a:spcPct val="20000"/>
              </a:spcBef>
              <a:spcAft>
                <a:spcPct val="0"/>
              </a:spcAft>
              <a:buClr>
                <a:schemeClr val="accent2"/>
              </a:buClr>
              <a:buFont typeface="Wingdings" pitchFamily="2" charset="2"/>
              <a:buChar char="§"/>
              <a:defRPr sz="1500">
                <a:solidFill>
                  <a:schemeClr val="tx1"/>
                </a:solidFill>
                <a:latin typeface="+mn-lt"/>
              </a:defRPr>
            </a:lvl9pPr>
          </a:lstStyle>
          <a:p>
            <a:pPr marL="0" indent="0">
              <a:buNone/>
            </a:pPr>
            <a:r>
              <a:rPr lang="en-US" sz="3600" dirty="0"/>
              <a:t>Buster</a:t>
            </a:r>
          </a:p>
        </p:txBody>
      </p:sp>
      <p:sp>
        <p:nvSpPr>
          <p:cNvPr id="14" name="Freeform 13">
            <a:extLst>
              <a:ext uri="{FF2B5EF4-FFF2-40B4-BE49-F238E27FC236}">
                <a16:creationId xmlns:a16="http://schemas.microsoft.com/office/drawing/2014/main" id="{65A6AEEF-39EF-455F-9992-36F80C794DCA}"/>
              </a:ext>
            </a:extLst>
          </p:cNvPr>
          <p:cNvSpPr>
            <a:spLocks/>
          </p:cNvSpPr>
          <p:nvPr/>
        </p:nvSpPr>
        <p:spPr bwMode="auto">
          <a:xfrm>
            <a:off x="9753600" y="4502800"/>
            <a:ext cx="354141" cy="406400"/>
          </a:xfrm>
          <a:custGeom>
            <a:avLst/>
            <a:gdLst>
              <a:gd name="T0" fmla="*/ 0 w 409"/>
              <a:gd name="T1" fmla="*/ 2147483647 h 412"/>
              <a:gd name="T2" fmla="*/ 2147483647 w 409"/>
              <a:gd name="T3" fmla="*/ 2147483647 h 412"/>
              <a:gd name="T4" fmla="*/ 2147483647 w 409"/>
              <a:gd name="T5" fmla="*/ 2147483647 h 412"/>
              <a:gd name="T6" fmla="*/ 2147483647 w 409"/>
              <a:gd name="T7" fmla="*/ 2147483647 h 412"/>
              <a:gd name="T8" fmla="*/ 2147483647 w 409"/>
              <a:gd name="T9" fmla="*/ 2147483647 h 412"/>
              <a:gd name="T10" fmla="*/ 2147483647 w 409"/>
              <a:gd name="T11" fmla="*/ 2147483647 h 412"/>
              <a:gd name="T12" fmla="*/ 2147483647 w 409"/>
              <a:gd name="T13" fmla="*/ 2147483647 h 412"/>
              <a:gd name="T14" fmla="*/ 2147483647 w 409"/>
              <a:gd name="T15" fmla="*/ 2147483647 h 412"/>
              <a:gd name="T16" fmla="*/ 2147483647 w 409"/>
              <a:gd name="T17" fmla="*/ 2147483647 h 412"/>
              <a:gd name="T18" fmla="*/ 2147483647 w 409"/>
              <a:gd name="T19" fmla="*/ 0 h 412"/>
              <a:gd name="T20" fmla="*/ 2147483647 w 409"/>
              <a:gd name="T21" fmla="*/ 2147483647 h 412"/>
              <a:gd name="T22" fmla="*/ 2147483647 w 409"/>
              <a:gd name="T23" fmla="*/ 0 h 412"/>
              <a:gd name="T24" fmla="*/ 0 w 409"/>
              <a:gd name="T25" fmla="*/ 2147483647 h 41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09"/>
              <a:gd name="T40" fmla="*/ 0 h 412"/>
              <a:gd name="T41" fmla="*/ 409 w 409"/>
              <a:gd name="T42" fmla="*/ 412 h 41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09" h="412">
                <a:moveTo>
                  <a:pt x="0" y="59"/>
                </a:moveTo>
                <a:lnTo>
                  <a:pt x="160" y="220"/>
                </a:lnTo>
                <a:lnTo>
                  <a:pt x="16" y="364"/>
                </a:lnTo>
                <a:lnTo>
                  <a:pt x="64" y="412"/>
                </a:lnTo>
                <a:lnTo>
                  <a:pt x="208" y="268"/>
                </a:lnTo>
                <a:lnTo>
                  <a:pt x="352" y="412"/>
                </a:lnTo>
                <a:lnTo>
                  <a:pt x="400" y="364"/>
                </a:lnTo>
                <a:lnTo>
                  <a:pt x="256" y="220"/>
                </a:lnTo>
                <a:lnTo>
                  <a:pt x="409" y="59"/>
                </a:lnTo>
                <a:lnTo>
                  <a:pt x="355" y="0"/>
                </a:lnTo>
                <a:lnTo>
                  <a:pt x="208" y="172"/>
                </a:lnTo>
                <a:lnTo>
                  <a:pt x="54" y="0"/>
                </a:lnTo>
                <a:lnTo>
                  <a:pt x="0" y="59"/>
                </a:lnTo>
                <a:close/>
              </a:path>
            </a:pathLst>
          </a:custGeom>
          <a:solidFill>
            <a:srgbClr val="CC0000"/>
          </a:solidFill>
          <a:ln w="9525">
            <a:solidFill>
              <a:schemeClr val="tx1"/>
            </a:solidFill>
            <a:round/>
            <a:headEnd/>
            <a:tailEnd/>
          </a:ln>
        </p:spPr>
        <p:txBody>
          <a:bodyPr lIns="91439" tIns="45719" rIns="91439" bIns="45719"/>
          <a:lstStyle/>
          <a:p>
            <a:endParaRPr lang="en-US" sz="2400"/>
          </a:p>
        </p:txBody>
      </p:sp>
      <p:sp>
        <p:nvSpPr>
          <p:cNvPr id="15" name="Freeform 4">
            <a:extLst>
              <a:ext uri="{FF2B5EF4-FFF2-40B4-BE49-F238E27FC236}">
                <a16:creationId xmlns:a16="http://schemas.microsoft.com/office/drawing/2014/main" id="{72CB047E-D955-4350-B03D-81005ADA461F}"/>
              </a:ext>
            </a:extLst>
          </p:cNvPr>
          <p:cNvSpPr>
            <a:spLocks/>
          </p:cNvSpPr>
          <p:nvPr/>
        </p:nvSpPr>
        <p:spPr bwMode="auto">
          <a:xfrm>
            <a:off x="9753601" y="3385200"/>
            <a:ext cx="495300" cy="406400"/>
          </a:xfrm>
          <a:custGeom>
            <a:avLst/>
            <a:gdLst>
              <a:gd name="T0" fmla="*/ 2147483647 w 248"/>
              <a:gd name="T1" fmla="*/ 2147483647 h 144"/>
              <a:gd name="T2" fmla="*/ 2147483647 w 248"/>
              <a:gd name="T3" fmla="*/ 0 h 144"/>
              <a:gd name="T4" fmla="*/ 2147483647 w 248"/>
              <a:gd name="T5" fmla="*/ 2147483647 h 144"/>
              <a:gd name="T6" fmla="*/ 0 w 248"/>
              <a:gd name="T7" fmla="*/ 2147483647 h 144"/>
              <a:gd name="T8" fmla="*/ 2147483647 w 248"/>
              <a:gd name="T9" fmla="*/ 2147483647 h 144"/>
              <a:gd name="T10" fmla="*/ 0 60000 65536"/>
              <a:gd name="T11" fmla="*/ 0 60000 65536"/>
              <a:gd name="T12" fmla="*/ 0 60000 65536"/>
              <a:gd name="T13" fmla="*/ 0 60000 65536"/>
              <a:gd name="T14" fmla="*/ 0 60000 65536"/>
              <a:gd name="T15" fmla="*/ 0 w 248"/>
              <a:gd name="T16" fmla="*/ 0 h 144"/>
              <a:gd name="T17" fmla="*/ 248 w 248"/>
              <a:gd name="T18" fmla="*/ 144 h 144"/>
            </a:gdLst>
            <a:ahLst/>
            <a:cxnLst>
              <a:cxn ang="T10">
                <a:pos x="T0" y="T1"/>
              </a:cxn>
              <a:cxn ang="T11">
                <a:pos x="T2" y="T3"/>
              </a:cxn>
              <a:cxn ang="T12">
                <a:pos x="T4" y="T5"/>
              </a:cxn>
              <a:cxn ang="T13">
                <a:pos x="T6" y="T7"/>
              </a:cxn>
              <a:cxn ang="T14">
                <a:pos x="T8" y="T9"/>
              </a:cxn>
            </a:cxnLst>
            <a:rect l="T15" t="T16" r="T17" b="T18"/>
            <a:pathLst>
              <a:path w="248" h="144">
                <a:moveTo>
                  <a:pt x="77" y="144"/>
                </a:moveTo>
                <a:lnTo>
                  <a:pt x="248" y="0"/>
                </a:lnTo>
                <a:lnTo>
                  <a:pt x="86" y="94"/>
                </a:lnTo>
                <a:lnTo>
                  <a:pt x="0" y="51"/>
                </a:lnTo>
                <a:lnTo>
                  <a:pt x="77" y="144"/>
                </a:lnTo>
                <a:close/>
              </a:path>
            </a:pathLst>
          </a:custGeom>
          <a:solidFill>
            <a:srgbClr val="008000"/>
          </a:solidFill>
          <a:ln w="9525">
            <a:solidFill>
              <a:schemeClr val="tx1"/>
            </a:solidFill>
            <a:round/>
            <a:headEnd/>
            <a:tailEnd/>
          </a:ln>
        </p:spPr>
        <p:txBody>
          <a:bodyPr lIns="91439" tIns="45719" rIns="91439" bIns="45719"/>
          <a:lstStyle/>
          <a:p>
            <a:endParaRPr lang="en-US" sz="2400"/>
          </a:p>
        </p:txBody>
      </p:sp>
      <p:sp>
        <p:nvSpPr>
          <p:cNvPr id="16" name="Freeform 8">
            <a:extLst>
              <a:ext uri="{FF2B5EF4-FFF2-40B4-BE49-F238E27FC236}">
                <a16:creationId xmlns:a16="http://schemas.microsoft.com/office/drawing/2014/main" id="{5C0C0F61-B6E0-44BD-87B7-90EE0C173092}"/>
              </a:ext>
            </a:extLst>
          </p:cNvPr>
          <p:cNvSpPr>
            <a:spLocks/>
          </p:cNvSpPr>
          <p:nvPr/>
        </p:nvSpPr>
        <p:spPr bwMode="auto">
          <a:xfrm>
            <a:off x="9753601" y="3893200"/>
            <a:ext cx="495300" cy="406400"/>
          </a:xfrm>
          <a:custGeom>
            <a:avLst/>
            <a:gdLst>
              <a:gd name="T0" fmla="*/ 2147483647 w 248"/>
              <a:gd name="T1" fmla="*/ 2147483647 h 144"/>
              <a:gd name="T2" fmla="*/ 2147483647 w 248"/>
              <a:gd name="T3" fmla="*/ 0 h 144"/>
              <a:gd name="T4" fmla="*/ 2147483647 w 248"/>
              <a:gd name="T5" fmla="*/ 2147483647 h 144"/>
              <a:gd name="T6" fmla="*/ 0 w 248"/>
              <a:gd name="T7" fmla="*/ 2147483647 h 144"/>
              <a:gd name="T8" fmla="*/ 2147483647 w 248"/>
              <a:gd name="T9" fmla="*/ 2147483647 h 144"/>
              <a:gd name="T10" fmla="*/ 0 60000 65536"/>
              <a:gd name="T11" fmla="*/ 0 60000 65536"/>
              <a:gd name="T12" fmla="*/ 0 60000 65536"/>
              <a:gd name="T13" fmla="*/ 0 60000 65536"/>
              <a:gd name="T14" fmla="*/ 0 60000 65536"/>
              <a:gd name="T15" fmla="*/ 0 w 248"/>
              <a:gd name="T16" fmla="*/ 0 h 144"/>
              <a:gd name="T17" fmla="*/ 248 w 248"/>
              <a:gd name="T18" fmla="*/ 144 h 144"/>
            </a:gdLst>
            <a:ahLst/>
            <a:cxnLst>
              <a:cxn ang="T10">
                <a:pos x="T0" y="T1"/>
              </a:cxn>
              <a:cxn ang="T11">
                <a:pos x="T2" y="T3"/>
              </a:cxn>
              <a:cxn ang="T12">
                <a:pos x="T4" y="T5"/>
              </a:cxn>
              <a:cxn ang="T13">
                <a:pos x="T6" y="T7"/>
              </a:cxn>
              <a:cxn ang="T14">
                <a:pos x="T8" y="T9"/>
              </a:cxn>
            </a:cxnLst>
            <a:rect l="T15" t="T16" r="T17" b="T18"/>
            <a:pathLst>
              <a:path w="248" h="144">
                <a:moveTo>
                  <a:pt x="77" y="144"/>
                </a:moveTo>
                <a:lnTo>
                  <a:pt x="248" y="0"/>
                </a:lnTo>
                <a:lnTo>
                  <a:pt x="86" y="94"/>
                </a:lnTo>
                <a:lnTo>
                  <a:pt x="0" y="51"/>
                </a:lnTo>
                <a:lnTo>
                  <a:pt x="77" y="144"/>
                </a:lnTo>
                <a:close/>
              </a:path>
            </a:pathLst>
          </a:custGeom>
          <a:solidFill>
            <a:srgbClr val="008000"/>
          </a:solidFill>
          <a:ln w="9525">
            <a:solidFill>
              <a:schemeClr val="tx1"/>
            </a:solidFill>
            <a:round/>
            <a:headEnd/>
            <a:tailEnd/>
          </a:ln>
        </p:spPr>
        <p:txBody>
          <a:bodyPr lIns="91439" tIns="45719" rIns="91439" bIns="45719"/>
          <a:lstStyle/>
          <a:p>
            <a:endParaRPr lang="en-US" sz="2400"/>
          </a:p>
        </p:txBody>
      </p:sp>
    </p:spTree>
    <p:extLst>
      <p:ext uri="{BB962C8B-B14F-4D97-AF65-F5344CB8AC3E}">
        <p14:creationId xmlns:p14="http://schemas.microsoft.com/office/powerpoint/2010/main" val="954753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animBg="1"/>
      <p:bldP spid="15" grpId="0" animBg="1"/>
      <p:bldP spid="16"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Screen Shot 2015-03-04 at 3.57.07 AM.png"/>
          <p:cNvPicPr>
            <a:picLocks noChangeAspect="1"/>
          </p:cNvPicPr>
          <p:nvPr/>
        </p:nvPicPr>
        <p:blipFill>
          <a:blip r:embed="rId3">
            <a:alphaModFix/>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tretch>
            <a:fillRect/>
          </a:stretch>
        </p:blipFill>
        <p:spPr>
          <a:xfrm>
            <a:off x="1113295" y="2788043"/>
            <a:ext cx="9652000" cy="3384157"/>
          </a:xfrm>
          <a:prstGeom prst="rect">
            <a:avLst/>
          </a:prstGeom>
        </p:spPr>
      </p:pic>
      <p:pic>
        <p:nvPicPr>
          <p:cNvPr id="28" name="Picture 27" descr="Screen Shot 2015-03-04 at 3.57.37 AM.png"/>
          <p:cNvPicPr>
            <a:picLocks noChangeAspect="1"/>
          </p:cNvPicPr>
          <p:nvPr/>
        </p:nvPicPr>
        <p:blipFill>
          <a:blip r:embed="rId5">
            <a:extLst>
              <a:ext uri="{BEBA8EAE-BF5A-486C-A8C5-ECC9F3942E4B}">
                <a14:imgProps xmlns:a14="http://schemas.microsoft.com/office/drawing/2010/main">
                  <a14:imgLayer r:embed="rId6">
                    <a14:imgEffect>
                      <a14:sharpenSoften amount="50000"/>
                    </a14:imgEffect>
                  </a14:imgLayer>
                </a14:imgProps>
              </a:ext>
              <a:ext uri="{28A0092B-C50C-407E-A947-70E740481C1C}">
                <a14:useLocalDpi xmlns:a14="http://schemas.microsoft.com/office/drawing/2010/main" val="0"/>
              </a:ext>
            </a:extLst>
          </a:blip>
          <a:stretch>
            <a:fillRect/>
          </a:stretch>
        </p:blipFill>
        <p:spPr>
          <a:xfrm>
            <a:off x="1113295" y="2791969"/>
            <a:ext cx="9656064" cy="3464449"/>
          </a:xfrm>
          <a:prstGeom prst="rect">
            <a:avLst/>
          </a:prstGeom>
        </p:spPr>
      </p:pic>
      <p:sp>
        <p:nvSpPr>
          <p:cNvPr id="1027" name="Rectangle 2"/>
          <p:cNvSpPr>
            <a:spLocks noGrp="1" noChangeArrowheads="1"/>
          </p:cNvSpPr>
          <p:nvPr>
            <p:ph type="title"/>
          </p:nvPr>
        </p:nvSpPr>
        <p:spPr/>
        <p:txBody>
          <a:bodyPr/>
          <a:lstStyle/>
          <a:p>
            <a:pPr eaLnBrk="1" hangingPunct="1"/>
            <a:r>
              <a:rPr lang="en-US" dirty="0">
                <a:solidFill>
                  <a:schemeClr val="tx1"/>
                </a:solidFill>
                <a:latin typeface="Calibri"/>
                <a:cs typeface="Calibri"/>
              </a:rPr>
              <a:t>A Brief History of AI</a:t>
            </a:r>
          </a:p>
        </p:txBody>
      </p:sp>
      <p:sp>
        <p:nvSpPr>
          <p:cNvPr id="15" name="Rectangle 14"/>
          <p:cNvSpPr/>
          <p:nvPr/>
        </p:nvSpPr>
        <p:spPr>
          <a:xfrm>
            <a:off x="9038095" y="3617336"/>
            <a:ext cx="1689100" cy="2453265"/>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6" name="Rectangle 15"/>
          <p:cNvSpPr/>
          <p:nvPr/>
        </p:nvSpPr>
        <p:spPr>
          <a:xfrm>
            <a:off x="8733296" y="4248121"/>
            <a:ext cx="2137905" cy="748795"/>
          </a:xfrm>
          <a:prstGeom prst="rect">
            <a:avLst/>
          </a:prstGeom>
          <a:noFill/>
        </p:spPr>
        <p:txBody>
          <a:bodyPr wrap="square">
            <a:spAutoFit/>
          </a:bodyPr>
          <a:lstStyle/>
          <a:p>
            <a:pPr algn="ctr"/>
            <a:r>
              <a:rPr lang="en-US" sz="2133" dirty="0">
                <a:solidFill>
                  <a:srgbClr val="0000FF"/>
                </a:solidFill>
                <a:latin typeface="Calibri"/>
                <a:cs typeface="Calibri"/>
              </a:rPr>
              <a:t>artificial intelligence</a:t>
            </a:r>
          </a:p>
        </p:txBody>
      </p:sp>
      <p:sp>
        <p:nvSpPr>
          <p:cNvPr id="17" name="Rectangle 16"/>
          <p:cNvSpPr/>
          <p:nvPr/>
        </p:nvSpPr>
        <p:spPr>
          <a:xfrm>
            <a:off x="8733296" y="5461000"/>
            <a:ext cx="2137905" cy="420564"/>
          </a:xfrm>
          <a:prstGeom prst="rect">
            <a:avLst/>
          </a:prstGeom>
          <a:noFill/>
        </p:spPr>
        <p:txBody>
          <a:bodyPr wrap="square">
            <a:spAutoFit/>
          </a:bodyPr>
          <a:lstStyle/>
          <a:p>
            <a:pPr algn="ctr"/>
            <a:r>
              <a:rPr lang="en-US" sz="2133" dirty="0">
                <a:solidFill>
                  <a:srgbClr val="FF0000"/>
                </a:solidFill>
                <a:latin typeface="Calibri"/>
                <a:cs typeface="Calibri"/>
              </a:rPr>
              <a:t>formal logic</a:t>
            </a:r>
          </a:p>
        </p:txBody>
      </p:sp>
      <p:sp>
        <p:nvSpPr>
          <p:cNvPr id="18" name="Rectangle 17"/>
          <p:cNvSpPr/>
          <p:nvPr/>
        </p:nvSpPr>
        <p:spPr>
          <a:xfrm>
            <a:off x="2438400" y="6273800"/>
            <a:ext cx="7239000" cy="420564"/>
          </a:xfrm>
          <a:prstGeom prst="rect">
            <a:avLst/>
          </a:prstGeom>
          <a:noFill/>
        </p:spPr>
        <p:txBody>
          <a:bodyPr wrap="square">
            <a:spAutoFit/>
          </a:bodyPr>
          <a:lstStyle/>
          <a:p>
            <a:pPr algn="ctr"/>
            <a:r>
              <a:rPr lang="en-US" sz="2133" dirty="0">
                <a:latin typeface="Calibri"/>
                <a:cs typeface="Calibri"/>
              </a:rPr>
              <a:t>https://</a:t>
            </a:r>
            <a:r>
              <a:rPr lang="en-US" sz="2133" dirty="0" err="1">
                <a:latin typeface="Calibri"/>
                <a:cs typeface="Calibri"/>
              </a:rPr>
              <a:t>books.google.com</a:t>
            </a:r>
            <a:r>
              <a:rPr lang="en-US" sz="2133" dirty="0">
                <a:latin typeface="Calibri"/>
                <a:cs typeface="Calibri"/>
              </a:rPr>
              <a:t>/</a:t>
            </a:r>
            <a:r>
              <a:rPr lang="en-US" sz="2133" dirty="0" err="1">
                <a:latin typeface="Calibri"/>
                <a:cs typeface="Calibri"/>
              </a:rPr>
              <a:t>ngrams</a:t>
            </a:r>
            <a:endParaRPr lang="en-US" sz="2133" dirty="0">
              <a:latin typeface="Calibri"/>
              <a:cs typeface="Calibri"/>
            </a:endParaRPr>
          </a:p>
        </p:txBody>
      </p:sp>
      <p:sp>
        <p:nvSpPr>
          <p:cNvPr id="19" name="Left Brace 18"/>
          <p:cNvSpPr/>
          <p:nvPr/>
        </p:nvSpPr>
        <p:spPr>
          <a:xfrm rot="5400000">
            <a:off x="3923567" y="1709549"/>
            <a:ext cx="331523" cy="2091267"/>
          </a:xfrm>
          <a:prstGeom prst="leftBrace">
            <a:avLst>
              <a:gd name="adj1" fmla="val 38093"/>
              <a:gd name="adj2" fmla="val 50000"/>
            </a:avLst>
          </a:pr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400"/>
          </a:p>
        </p:txBody>
      </p:sp>
      <p:sp>
        <p:nvSpPr>
          <p:cNvPr id="20" name="Rectangle 19"/>
          <p:cNvSpPr/>
          <p:nvPr/>
        </p:nvSpPr>
        <p:spPr>
          <a:xfrm>
            <a:off x="3043696" y="1498600"/>
            <a:ext cx="2133600" cy="1077026"/>
          </a:xfrm>
          <a:prstGeom prst="rect">
            <a:avLst/>
          </a:prstGeom>
          <a:noFill/>
        </p:spPr>
        <p:txBody>
          <a:bodyPr wrap="square">
            <a:spAutoFit/>
          </a:bodyPr>
          <a:lstStyle/>
          <a:p>
            <a:pPr algn="ctr"/>
            <a:r>
              <a:rPr lang="en-US" sz="2133" dirty="0">
                <a:solidFill>
                  <a:srgbClr val="000000"/>
                </a:solidFill>
                <a:latin typeface="Calibri"/>
                <a:cs typeface="Calibri"/>
              </a:rPr>
              <a:t>AI</a:t>
            </a:r>
          </a:p>
          <a:p>
            <a:pPr algn="ctr"/>
            <a:r>
              <a:rPr lang="en-US" sz="2133" dirty="0">
                <a:solidFill>
                  <a:srgbClr val="000000"/>
                </a:solidFill>
                <a:latin typeface="Calibri"/>
                <a:cs typeface="Calibri"/>
              </a:rPr>
              <a:t>Excitement!</a:t>
            </a:r>
          </a:p>
          <a:p>
            <a:pPr algn="ctr"/>
            <a:r>
              <a:rPr lang="en-US" sz="2133" dirty="0">
                <a:solidFill>
                  <a:srgbClr val="000000"/>
                </a:solidFill>
                <a:latin typeface="Calibri"/>
                <a:cs typeface="Calibri"/>
              </a:rPr>
              <a:t>1950-1970</a:t>
            </a:r>
          </a:p>
        </p:txBody>
      </p:sp>
      <p:sp>
        <p:nvSpPr>
          <p:cNvPr id="21" name="Left Brace 20"/>
          <p:cNvSpPr/>
          <p:nvPr/>
        </p:nvSpPr>
        <p:spPr>
          <a:xfrm rot="5400000">
            <a:off x="6027533" y="1739183"/>
            <a:ext cx="331523" cy="2032000"/>
          </a:xfrm>
          <a:prstGeom prst="leftBrace">
            <a:avLst>
              <a:gd name="adj1" fmla="val 38093"/>
              <a:gd name="adj2" fmla="val 50000"/>
            </a:avLst>
          </a:pr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400"/>
          </a:p>
        </p:txBody>
      </p:sp>
      <p:sp>
        <p:nvSpPr>
          <p:cNvPr id="22" name="Rectangle 21"/>
          <p:cNvSpPr/>
          <p:nvPr/>
        </p:nvSpPr>
        <p:spPr>
          <a:xfrm>
            <a:off x="5172990" y="1179909"/>
            <a:ext cx="2036305" cy="1405256"/>
          </a:xfrm>
          <a:prstGeom prst="rect">
            <a:avLst/>
          </a:prstGeom>
          <a:noFill/>
        </p:spPr>
        <p:txBody>
          <a:bodyPr wrap="square">
            <a:spAutoFit/>
          </a:bodyPr>
          <a:lstStyle/>
          <a:p>
            <a:pPr algn="ctr"/>
            <a:r>
              <a:rPr lang="en-US" sz="2133" dirty="0">
                <a:solidFill>
                  <a:srgbClr val="000000"/>
                </a:solidFill>
                <a:latin typeface="Calibri"/>
                <a:cs typeface="Calibri"/>
              </a:rPr>
              <a:t>Knowledge Based</a:t>
            </a:r>
          </a:p>
          <a:p>
            <a:pPr algn="ctr"/>
            <a:r>
              <a:rPr lang="en-US" sz="2133" dirty="0">
                <a:solidFill>
                  <a:srgbClr val="000000"/>
                </a:solidFill>
                <a:latin typeface="Calibri"/>
                <a:cs typeface="Calibri"/>
              </a:rPr>
              <a:t>Systems</a:t>
            </a:r>
          </a:p>
          <a:p>
            <a:pPr algn="ctr"/>
            <a:r>
              <a:rPr lang="en-US" sz="2133" dirty="0">
                <a:solidFill>
                  <a:srgbClr val="000000"/>
                </a:solidFill>
                <a:latin typeface="Calibri"/>
                <a:cs typeface="Calibri"/>
              </a:rPr>
              <a:t>1970-1990</a:t>
            </a:r>
          </a:p>
        </p:txBody>
      </p:sp>
      <p:sp>
        <p:nvSpPr>
          <p:cNvPr id="23" name="Rectangle 22"/>
          <p:cNvSpPr/>
          <p:nvPr/>
        </p:nvSpPr>
        <p:spPr>
          <a:xfrm>
            <a:off x="8839200" y="4851401"/>
            <a:ext cx="1930400" cy="748795"/>
          </a:xfrm>
          <a:prstGeom prst="rect">
            <a:avLst/>
          </a:prstGeom>
          <a:noFill/>
        </p:spPr>
        <p:txBody>
          <a:bodyPr wrap="square">
            <a:spAutoFit/>
          </a:bodyPr>
          <a:lstStyle/>
          <a:p>
            <a:pPr algn="ctr"/>
            <a:r>
              <a:rPr lang="en-US" sz="2133" dirty="0">
                <a:solidFill>
                  <a:srgbClr val="008000"/>
                </a:solidFill>
                <a:latin typeface="Calibri"/>
                <a:cs typeface="Calibri"/>
              </a:rPr>
              <a:t>machine learning</a:t>
            </a:r>
          </a:p>
        </p:txBody>
      </p:sp>
      <p:sp>
        <p:nvSpPr>
          <p:cNvPr id="25" name="Rectangle 24"/>
          <p:cNvSpPr/>
          <p:nvPr/>
        </p:nvSpPr>
        <p:spPr>
          <a:xfrm>
            <a:off x="7209295" y="1508204"/>
            <a:ext cx="1930400" cy="1077026"/>
          </a:xfrm>
          <a:prstGeom prst="rect">
            <a:avLst/>
          </a:prstGeom>
          <a:noFill/>
        </p:spPr>
        <p:txBody>
          <a:bodyPr wrap="square">
            <a:spAutoFit/>
          </a:bodyPr>
          <a:lstStyle/>
          <a:p>
            <a:pPr algn="ctr"/>
            <a:r>
              <a:rPr lang="en-US" sz="2133" dirty="0">
                <a:solidFill>
                  <a:srgbClr val="000000"/>
                </a:solidFill>
                <a:latin typeface="Calibri"/>
                <a:cs typeface="Calibri"/>
              </a:rPr>
              <a:t>Statistical Approaches</a:t>
            </a:r>
          </a:p>
          <a:p>
            <a:pPr algn="ctr"/>
            <a:r>
              <a:rPr lang="en-US" sz="2133" dirty="0">
                <a:solidFill>
                  <a:srgbClr val="000000"/>
                </a:solidFill>
                <a:latin typeface="Calibri"/>
                <a:cs typeface="Calibri"/>
              </a:rPr>
              <a:t>1990--</a:t>
            </a:r>
          </a:p>
        </p:txBody>
      </p:sp>
      <p:sp>
        <p:nvSpPr>
          <p:cNvPr id="26" name="Rectangle 25"/>
          <p:cNvSpPr/>
          <p:nvPr/>
        </p:nvSpPr>
        <p:spPr>
          <a:xfrm>
            <a:off x="8834895" y="5765800"/>
            <a:ext cx="1930400" cy="420564"/>
          </a:xfrm>
          <a:prstGeom prst="rect">
            <a:avLst/>
          </a:prstGeom>
          <a:noFill/>
        </p:spPr>
        <p:txBody>
          <a:bodyPr wrap="square">
            <a:spAutoFit/>
          </a:bodyPr>
          <a:lstStyle/>
          <a:p>
            <a:pPr algn="ctr"/>
            <a:r>
              <a:rPr lang="en-US" sz="2133" b="1" dirty="0">
                <a:solidFill>
                  <a:srgbClr val="FF8000"/>
                </a:solidFill>
                <a:latin typeface="Calibri"/>
                <a:cs typeface="Calibri"/>
              </a:rPr>
              <a:t>big data</a:t>
            </a:r>
          </a:p>
        </p:txBody>
      </p:sp>
      <p:sp>
        <p:nvSpPr>
          <p:cNvPr id="27" name="Left Brace 26"/>
          <p:cNvSpPr/>
          <p:nvPr/>
        </p:nvSpPr>
        <p:spPr>
          <a:xfrm rot="5400000">
            <a:off x="7957933" y="1867561"/>
            <a:ext cx="331523" cy="1828800"/>
          </a:xfrm>
          <a:prstGeom prst="leftBrace">
            <a:avLst>
              <a:gd name="adj1" fmla="val 38093"/>
              <a:gd name="adj2" fmla="val 50000"/>
            </a:avLst>
          </a:pr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400"/>
          </a:p>
        </p:txBody>
      </p:sp>
      <p:sp>
        <p:nvSpPr>
          <p:cNvPr id="30" name="Rectangle 29"/>
          <p:cNvSpPr/>
          <p:nvPr/>
        </p:nvSpPr>
        <p:spPr>
          <a:xfrm>
            <a:off x="8123695" y="6070600"/>
            <a:ext cx="1930400" cy="420564"/>
          </a:xfrm>
          <a:prstGeom prst="rect">
            <a:avLst/>
          </a:prstGeom>
          <a:noFill/>
        </p:spPr>
        <p:txBody>
          <a:bodyPr wrap="square">
            <a:spAutoFit/>
          </a:bodyPr>
          <a:lstStyle/>
          <a:p>
            <a:pPr algn="ctr"/>
            <a:r>
              <a:rPr lang="en-US" sz="2133" dirty="0">
                <a:solidFill>
                  <a:srgbClr val="000000"/>
                </a:solidFill>
                <a:latin typeface="Calibri"/>
                <a:cs typeface="Calibri"/>
              </a:rPr>
              <a:t>2008</a:t>
            </a:r>
          </a:p>
        </p:txBody>
      </p:sp>
      <p:cxnSp>
        <p:nvCxnSpPr>
          <p:cNvPr id="34" name="Straight Connector 33"/>
          <p:cNvCxnSpPr/>
          <p:nvPr/>
        </p:nvCxnSpPr>
        <p:spPr>
          <a:xfrm>
            <a:off x="9038095" y="5969000"/>
            <a:ext cx="0" cy="20320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58360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34"/>
                                        </p:tgtEl>
                                        <p:attrNameLst>
                                          <p:attrName>style.visibility</p:attrName>
                                        </p:attrNameLst>
                                      </p:cBhvr>
                                      <p:to>
                                        <p:strVal val="visible"/>
                                      </p:to>
                                    </p:set>
                                    <p:anim calcmode="lin" valueType="num">
                                      <p:cBhvr additive="base">
                                        <p:cTn id="17" dur="500" fill="hold"/>
                                        <p:tgtEl>
                                          <p:spTgt spid="34"/>
                                        </p:tgtEl>
                                        <p:attrNameLst>
                                          <p:attrName>ppt_x</p:attrName>
                                        </p:attrNameLst>
                                      </p:cBhvr>
                                      <p:tavLst>
                                        <p:tav tm="0">
                                          <p:val>
                                            <p:strVal val="#ppt_x"/>
                                          </p:val>
                                        </p:tav>
                                        <p:tav tm="100000">
                                          <p:val>
                                            <p:strVal val="#ppt_x"/>
                                          </p:val>
                                        </p:tav>
                                      </p:tavLst>
                                    </p:anim>
                                    <p:anim calcmode="lin" valueType="num">
                                      <p:cBhvr additive="base">
                                        <p:cTn id="18" dur="500" fill="hold"/>
                                        <p:tgtEl>
                                          <p:spTgt spid="34"/>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30"/>
                                        </p:tgtEl>
                                        <p:attrNameLst>
                                          <p:attrName>style.visibility</p:attrName>
                                        </p:attrNameLst>
                                      </p:cBhvr>
                                      <p:to>
                                        <p:strVal val="visible"/>
                                      </p:to>
                                    </p:set>
                                    <p:anim calcmode="lin" valueType="num">
                                      <p:cBhvr additive="base">
                                        <p:cTn id="21" dur="500" fill="hold"/>
                                        <p:tgtEl>
                                          <p:spTgt spid="30"/>
                                        </p:tgtEl>
                                        <p:attrNameLst>
                                          <p:attrName>ppt_x</p:attrName>
                                        </p:attrNameLst>
                                      </p:cBhvr>
                                      <p:tavLst>
                                        <p:tav tm="0">
                                          <p:val>
                                            <p:strVal val="#ppt_x"/>
                                          </p:val>
                                        </p:tav>
                                        <p:tav tm="100000">
                                          <p:val>
                                            <p:strVal val="#ppt_x"/>
                                          </p:val>
                                        </p:tav>
                                      </p:tavLst>
                                    </p:anim>
                                    <p:anim calcmode="lin" valueType="num">
                                      <p:cBhvr additive="base">
                                        <p:cTn id="22"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5" grpId="0"/>
      <p:bldP spid="26" grpId="0"/>
      <p:bldP spid="27" grpId="0" animBg="1"/>
      <p:bldP spid="30"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2"/>
          <p:cNvSpPr>
            <a:spLocks noGrp="1" noChangeArrowheads="1"/>
          </p:cNvSpPr>
          <p:nvPr>
            <p:ph type="title"/>
          </p:nvPr>
        </p:nvSpPr>
        <p:spPr/>
        <p:txBody>
          <a:bodyPr/>
          <a:lstStyle/>
          <a:p>
            <a:pPr eaLnBrk="1" hangingPunct="1"/>
            <a:r>
              <a:rPr lang="en-US" dirty="0">
                <a:solidFill>
                  <a:schemeClr val="tx1"/>
                </a:solidFill>
              </a:rPr>
              <a:t>A Brief History of AI</a:t>
            </a:r>
          </a:p>
        </p:txBody>
      </p:sp>
      <p:sp>
        <p:nvSpPr>
          <p:cNvPr id="569347" name="Rectangle 3"/>
          <p:cNvSpPr>
            <a:spLocks noGrp="1" noChangeArrowheads="1"/>
          </p:cNvSpPr>
          <p:nvPr>
            <p:ph type="body" idx="1"/>
          </p:nvPr>
        </p:nvSpPr>
        <p:spPr>
          <a:xfrm>
            <a:off x="552099" y="994943"/>
            <a:ext cx="6502400" cy="5029200"/>
          </a:xfrm>
        </p:spPr>
        <p:txBody>
          <a:bodyPr/>
          <a:lstStyle/>
          <a:p>
            <a:pPr eaLnBrk="1" hangingPunct="1">
              <a:lnSpc>
                <a:spcPct val="80000"/>
              </a:lnSpc>
            </a:pPr>
            <a:r>
              <a:rPr lang="en-US" sz="1867" dirty="0"/>
              <a:t>1940-1950: Early days</a:t>
            </a:r>
          </a:p>
          <a:p>
            <a:pPr lvl="1" eaLnBrk="1" hangingPunct="1">
              <a:lnSpc>
                <a:spcPct val="80000"/>
              </a:lnSpc>
            </a:pPr>
            <a:r>
              <a:rPr lang="en-US" sz="1600" dirty="0"/>
              <a:t>1943: McCulloch &amp; Pitts: Boolean circuit model of brain</a:t>
            </a:r>
          </a:p>
          <a:p>
            <a:pPr lvl="1" eaLnBrk="1" hangingPunct="1">
              <a:lnSpc>
                <a:spcPct val="80000"/>
              </a:lnSpc>
            </a:pPr>
            <a:r>
              <a:rPr lang="en-US" sz="1600" dirty="0"/>
              <a:t>1950: Turing's “Computing Machinery and Intelligence”</a:t>
            </a:r>
          </a:p>
          <a:p>
            <a:pPr lvl="1" eaLnBrk="1" hangingPunct="1">
              <a:lnSpc>
                <a:spcPct val="80000"/>
              </a:lnSpc>
            </a:pPr>
            <a:endParaRPr lang="en-US" sz="800" dirty="0"/>
          </a:p>
          <a:p>
            <a:pPr eaLnBrk="1" hangingPunct="1">
              <a:lnSpc>
                <a:spcPct val="80000"/>
              </a:lnSpc>
            </a:pPr>
            <a:r>
              <a:rPr lang="en-US" sz="1867" dirty="0"/>
              <a:t>1950—70: Excitement: Look, Ma, no hands!</a:t>
            </a:r>
          </a:p>
          <a:p>
            <a:pPr lvl="1" eaLnBrk="1" hangingPunct="1">
              <a:lnSpc>
                <a:spcPct val="80000"/>
              </a:lnSpc>
            </a:pPr>
            <a:r>
              <a:rPr lang="en-US" sz="1600" dirty="0"/>
              <a:t>1950s: Early AI programs, including Samuel's checkers program, Newell &amp; Simon's Logic Theorist, Gelernter's Geometry Engine</a:t>
            </a:r>
          </a:p>
          <a:p>
            <a:pPr lvl="1" eaLnBrk="1" hangingPunct="1">
              <a:lnSpc>
                <a:spcPct val="80000"/>
              </a:lnSpc>
            </a:pPr>
            <a:r>
              <a:rPr lang="en-US" sz="1600" dirty="0"/>
              <a:t>1956: Dartmouth meeting: “Artificial Intelligence” adopted</a:t>
            </a:r>
          </a:p>
          <a:p>
            <a:pPr lvl="1" eaLnBrk="1" hangingPunct="1">
              <a:lnSpc>
                <a:spcPct val="80000"/>
              </a:lnSpc>
            </a:pPr>
            <a:r>
              <a:rPr lang="en-US" sz="1600" dirty="0"/>
              <a:t>1965: Robinson's complete algorithm for logical reasoning</a:t>
            </a:r>
          </a:p>
          <a:p>
            <a:pPr lvl="1" eaLnBrk="1" hangingPunct="1">
              <a:lnSpc>
                <a:spcPct val="80000"/>
              </a:lnSpc>
            </a:pPr>
            <a:endParaRPr lang="en-US" sz="800" dirty="0"/>
          </a:p>
          <a:p>
            <a:pPr eaLnBrk="1" hangingPunct="1">
              <a:lnSpc>
                <a:spcPct val="80000"/>
              </a:lnSpc>
            </a:pPr>
            <a:r>
              <a:rPr lang="en-US" sz="1867" dirty="0"/>
              <a:t>1970—90: Knowledge-based approaches</a:t>
            </a:r>
          </a:p>
          <a:p>
            <a:pPr lvl="1" eaLnBrk="1" hangingPunct="1">
              <a:lnSpc>
                <a:spcPct val="80000"/>
              </a:lnSpc>
            </a:pPr>
            <a:r>
              <a:rPr lang="en-US" sz="1600" dirty="0"/>
              <a:t>1969—79: Early development of knowledge-based systems</a:t>
            </a:r>
          </a:p>
          <a:p>
            <a:pPr lvl="1" eaLnBrk="1" hangingPunct="1">
              <a:lnSpc>
                <a:spcPct val="80000"/>
              </a:lnSpc>
            </a:pPr>
            <a:r>
              <a:rPr lang="en-US" sz="1600" dirty="0"/>
              <a:t>1980—88: Expert systems industry booms</a:t>
            </a:r>
          </a:p>
          <a:p>
            <a:pPr lvl="1" eaLnBrk="1" hangingPunct="1">
              <a:lnSpc>
                <a:spcPct val="80000"/>
              </a:lnSpc>
            </a:pPr>
            <a:r>
              <a:rPr lang="en-US" sz="1600" dirty="0"/>
              <a:t>1988—93: Expert systems industry busts: “AI Winter”</a:t>
            </a:r>
          </a:p>
          <a:p>
            <a:pPr lvl="1" eaLnBrk="1" hangingPunct="1">
              <a:lnSpc>
                <a:spcPct val="80000"/>
              </a:lnSpc>
            </a:pPr>
            <a:endParaRPr lang="en-US" sz="800" dirty="0"/>
          </a:p>
          <a:p>
            <a:pPr eaLnBrk="1" hangingPunct="1">
              <a:lnSpc>
                <a:spcPct val="80000"/>
              </a:lnSpc>
            </a:pPr>
            <a:r>
              <a:rPr lang="en-US" sz="1867" dirty="0"/>
              <a:t>1990—: Statistical approaches</a:t>
            </a:r>
          </a:p>
          <a:p>
            <a:pPr lvl="1" eaLnBrk="1" hangingPunct="1">
              <a:lnSpc>
                <a:spcPct val="80000"/>
              </a:lnSpc>
            </a:pPr>
            <a:r>
              <a:rPr lang="en-US" sz="1600" dirty="0"/>
              <a:t>Resurgence of probability, focus on uncertainty</a:t>
            </a:r>
          </a:p>
          <a:p>
            <a:pPr lvl="1" eaLnBrk="1" hangingPunct="1">
              <a:lnSpc>
                <a:spcPct val="80000"/>
              </a:lnSpc>
            </a:pPr>
            <a:r>
              <a:rPr lang="en-US" sz="1600" dirty="0"/>
              <a:t>General increase in technical depth</a:t>
            </a:r>
          </a:p>
          <a:p>
            <a:pPr lvl="1" eaLnBrk="1" hangingPunct="1">
              <a:lnSpc>
                <a:spcPct val="80000"/>
              </a:lnSpc>
            </a:pPr>
            <a:r>
              <a:rPr lang="en-US" sz="1600" dirty="0"/>
              <a:t>Agents and learning systems… “AI Spring”?</a:t>
            </a:r>
          </a:p>
          <a:p>
            <a:pPr eaLnBrk="1" hangingPunct="1">
              <a:lnSpc>
                <a:spcPct val="80000"/>
              </a:lnSpc>
            </a:pPr>
            <a:endParaRPr lang="en-US" sz="1333" dirty="0"/>
          </a:p>
          <a:p>
            <a:pPr eaLnBrk="1" hangingPunct="1">
              <a:lnSpc>
                <a:spcPct val="80000"/>
              </a:lnSpc>
            </a:pPr>
            <a:r>
              <a:rPr lang="en-US" sz="1867" dirty="0"/>
              <a:t>2012—: Where are we now?     </a:t>
            </a:r>
          </a:p>
        </p:txBody>
      </p:sp>
      <p:pic>
        <p:nvPicPr>
          <p:cNvPr id="4" name="Picture 1" descr="C:\Temp\ketrina\HistoryOfAI.png"/>
          <p:cNvPicPr>
            <a:picLocks noChangeAspect="1" noChangeArrowheads="1"/>
          </p:cNvPicPr>
          <p:nvPr/>
        </p:nvPicPr>
        <p:blipFill>
          <a:blip r:embed="rId3" cstate="print"/>
          <a:srcRect/>
          <a:stretch>
            <a:fillRect/>
          </a:stretch>
        </p:blipFill>
        <p:spPr bwMode="auto">
          <a:xfrm>
            <a:off x="7465056" y="1397000"/>
            <a:ext cx="3507744" cy="4876801"/>
          </a:xfrm>
          <a:prstGeom prst="rect">
            <a:avLst/>
          </a:prstGeom>
          <a:noFill/>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pPr eaLnBrk="1" hangingPunct="1"/>
            <a:r>
              <a:rPr lang="en-US">
                <a:solidFill>
                  <a:schemeClr val="tx1"/>
                </a:solidFill>
              </a:rPr>
              <a:t>What Can AI Do?</a:t>
            </a:r>
          </a:p>
        </p:txBody>
      </p:sp>
      <p:pic>
        <p:nvPicPr>
          <p:cNvPr id="23" name="Picture 1"/>
          <p:cNvPicPr>
            <a:picLocks noChangeAspect="1" noChangeArrowheads="1"/>
          </p:cNvPicPr>
          <p:nvPr/>
        </p:nvPicPr>
        <p:blipFill>
          <a:blip r:embed="rId3" cstate="print"/>
          <a:srcRect l="50625" t="52500" r="2500" b="2500"/>
          <a:stretch>
            <a:fillRect/>
          </a:stretch>
        </p:blipFill>
        <p:spPr bwMode="auto">
          <a:xfrm>
            <a:off x="7591778" y="2311400"/>
            <a:ext cx="4092223" cy="2946400"/>
          </a:xfrm>
          <a:prstGeom prst="rect">
            <a:avLst/>
          </a:prstGeom>
          <a:noFill/>
          <a:ln w="9525">
            <a:noFill/>
            <a:miter lim="800000"/>
            <a:headEnd/>
            <a:tailEnd/>
          </a:ln>
          <a:effectLst/>
        </p:spPr>
      </p:pic>
      <p:sp>
        <p:nvSpPr>
          <p:cNvPr id="28" name="Rectangle 3">
            <a:extLst>
              <a:ext uri="{FF2B5EF4-FFF2-40B4-BE49-F238E27FC236}">
                <a16:creationId xmlns:a16="http://schemas.microsoft.com/office/drawing/2014/main" id="{543E3E79-EBA8-4E56-98F9-570A809A21A6}"/>
              </a:ext>
            </a:extLst>
          </p:cNvPr>
          <p:cNvSpPr txBox="1">
            <a:spLocks noChangeArrowheads="1"/>
          </p:cNvSpPr>
          <p:nvPr/>
        </p:nvSpPr>
        <p:spPr bwMode="auto">
          <a:xfrm>
            <a:off x="879665" y="950929"/>
            <a:ext cx="11784426" cy="5122947"/>
          </a:xfrm>
          <a:prstGeom prst="rect">
            <a:avLst/>
          </a:prstGeom>
          <a:noFill/>
          <a:ln w="9525">
            <a:noFill/>
            <a:miter lim="800000"/>
            <a:headEnd/>
            <a:tailEnd/>
          </a:ln>
        </p:spPr>
        <p:txBody>
          <a:bodyPr vert="horz" wrap="square" lIns="68579" tIns="34289" rIns="68579" bIns="34289" numCol="1" anchor="t" anchorCtr="0" compatLnSpc="1">
            <a:prstTxWarp prst="textNoShape">
              <a:avLst/>
            </a:prstTxWarp>
          </a:bodyPr>
          <a:lstStyle>
            <a:lvl1pPr marL="257168" indent="-257168" algn="l" rtl="0" eaLnBrk="0" fontAlgn="base" hangingPunct="0">
              <a:spcBef>
                <a:spcPct val="20000"/>
              </a:spcBef>
              <a:spcAft>
                <a:spcPct val="0"/>
              </a:spcAft>
              <a:buClr>
                <a:schemeClr val="accent2"/>
              </a:buClr>
              <a:buFont typeface="Wingdings" pitchFamily="2" charset="2"/>
              <a:buChar char="§"/>
              <a:defRPr sz="2400">
                <a:solidFill>
                  <a:schemeClr val="accent2"/>
                </a:solidFill>
                <a:latin typeface="Calibri" pitchFamily="34" charset="0"/>
                <a:ea typeface="+mn-ea"/>
                <a:cs typeface="+mn-cs"/>
              </a:defRPr>
            </a:lvl1pPr>
            <a:lvl2pPr marL="557199" indent="-214308" algn="l" rtl="0" eaLnBrk="0" fontAlgn="base" hangingPunct="0">
              <a:spcBef>
                <a:spcPct val="20000"/>
              </a:spcBef>
              <a:spcAft>
                <a:spcPct val="0"/>
              </a:spcAft>
              <a:buClr>
                <a:schemeClr val="tx1"/>
              </a:buClr>
              <a:buFont typeface="Wingdings" pitchFamily="2" charset="2"/>
              <a:buChar char="§"/>
              <a:defRPr sz="2100">
                <a:solidFill>
                  <a:schemeClr val="tx1"/>
                </a:solidFill>
                <a:latin typeface="Calibri" pitchFamily="34" charset="0"/>
              </a:defRPr>
            </a:lvl2pPr>
            <a:lvl3pPr marL="857228" indent="-171446" algn="l" rtl="0" eaLnBrk="0" fontAlgn="base" hangingPunct="0">
              <a:spcBef>
                <a:spcPct val="20000"/>
              </a:spcBef>
              <a:spcAft>
                <a:spcPct val="0"/>
              </a:spcAft>
              <a:buClr>
                <a:schemeClr val="accent2"/>
              </a:buClr>
              <a:buFont typeface="Wingdings" pitchFamily="2" charset="2"/>
              <a:buChar char="§"/>
              <a:defRPr sz="1800">
                <a:solidFill>
                  <a:schemeClr val="tx1"/>
                </a:solidFill>
                <a:latin typeface="Calibri" pitchFamily="34" charset="0"/>
              </a:defRPr>
            </a:lvl3pPr>
            <a:lvl4pPr marL="1200120" indent="-171446" algn="l" rtl="0" eaLnBrk="0" fontAlgn="base" hangingPunct="0">
              <a:spcBef>
                <a:spcPct val="20000"/>
              </a:spcBef>
              <a:spcAft>
                <a:spcPct val="0"/>
              </a:spcAft>
              <a:buClr>
                <a:schemeClr val="tx1"/>
              </a:buClr>
              <a:buFont typeface="Wingdings" pitchFamily="2" charset="2"/>
              <a:buChar char="§"/>
              <a:defRPr sz="1500">
                <a:solidFill>
                  <a:schemeClr val="tx1"/>
                </a:solidFill>
                <a:latin typeface="Calibri" pitchFamily="34" charset="0"/>
              </a:defRPr>
            </a:lvl4pPr>
            <a:lvl5pPr marL="1543012" indent="-171446" algn="l" rtl="0" eaLnBrk="0" fontAlgn="base" hangingPunct="0">
              <a:spcBef>
                <a:spcPct val="20000"/>
              </a:spcBef>
              <a:spcAft>
                <a:spcPct val="0"/>
              </a:spcAft>
              <a:buClr>
                <a:schemeClr val="accent2"/>
              </a:buClr>
              <a:buFont typeface="Wingdings" pitchFamily="2" charset="2"/>
              <a:buChar char="§"/>
              <a:defRPr sz="1500">
                <a:solidFill>
                  <a:schemeClr val="tx1"/>
                </a:solidFill>
                <a:latin typeface="Calibri" pitchFamily="34" charset="0"/>
              </a:defRPr>
            </a:lvl5pPr>
            <a:lvl6pPr marL="1885903" indent="-171446" algn="l" rtl="0" fontAlgn="base">
              <a:spcBef>
                <a:spcPct val="20000"/>
              </a:spcBef>
              <a:spcAft>
                <a:spcPct val="0"/>
              </a:spcAft>
              <a:buClr>
                <a:schemeClr val="accent2"/>
              </a:buClr>
              <a:buFont typeface="Wingdings" pitchFamily="2" charset="2"/>
              <a:buChar char="§"/>
              <a:defRPr sz="1500">
                <a:solidFill>
                  <a:schemeClr val="tx1"/>
                </a:solidFill>
                <a:latin typeface="+mn-lt"/>
              </a:defRPr>
            </a:lvl6pPr>
            <a:lvl7pPr marL="2228795" indent="-171446" algn="l" rtl="0" fontAlgn="base">
              <a:spcBef>
                <a:spcPct val="20000"/>
              </a:spcBef>
              <a:spcAft>
                <a:spcPct val="0"/>
              </a:spcAft>
              <a:buClr>
                <a:schemeClr val="accent2"/>
              </a:buClr>
              <a:buFont typeface="Wingdings" pitchFamily="2" charset="2"/>
              <a:buChar char="§"/>
              <a:defRPr sz="1500">
                <a:solidFill>
                  <a:schemeClr val="tx1"/>
                </a:solidFill>
                <a:latin typeface="+mn-lt"/>
              </a:defRPr>
            </a:lvl7pPr>
            <a:lvl8pPr marL="2571686" indent="-171446" algn="l" rtl="0" fontAlgn="base">
              <a:spcBef>
                <a:spcPct val="20000"/>
              </a:spcBef>
              <a:spcAft>
                <a:spcPct val="0"/>
              </a:spcAft>
              <a:buClr>
                <a:schemeClr val="accent2"/>
              </a:buClr>
              <a:buFont typeface="Wingdings" pitchFamily="2" charset="2"/>
              <a:buChar char="§"/>
              <a:defRPr sz="1500">
                <a:solidFill>
                  <a:schemeClr val="tx1"/>
                </a:solidFill>
                <a:latin typeface="+mn-lt"/>
              </a:defRPr>
            </a:lvl8pPr>
            <a:lvl9pPr marL="2914577" indent="-171446" algn="l" rtl="0" fontAlgn="base">
              <a:spcBef>
                <a:spcPct val="20000"/>
              </a:spcBef>
              <a:spcAft>
                <a:spcPct val="0"/>
              </a:spcAft>
              <a:buClr>
                <a:schemeClr val="accent2"/>
              </a:buClr>
              <a:buFont typeface="Wingdings" pitchFamily="2" charset="2"/>
              <a:buChar char="§"/>
              <a:defRPr sz="1500">
                <a:solidFill>
                  <a:schemeClr val="tx1"/>
                </a:solidFill>
                <a:latin typeface="+mn-lt"/>
              </a:defRPr>
            </a:lvl9pPr>
          </a:lstStyle>
          <a:p>
            <a:pPr marL="257168" marR="0" lvl="0" indent="-257168" algn="l" defTabSz="914400" rtl="0" eaLnBrk="1" fontAlgn="base" latinLnBrk="0" hangingPunct="1">
              <a:lnSpc>
                <a:spcPct val="80000"/>
              </a:lnSpc>
              <a:spcBef>
                <a:spcPct val="20000"/>
              </a:spcBef>
              <a:spcAft>
                <a:spcPct val="0"/>
              </a:spcAft>
              <a:buClr>
                <a:srgbClr val="333399"/>
              </a:buClr>
              <a:buSzTx/>
              <a:buFont typeface="Wingdings" pitchFamily="2" charset="2"/>
              <a:buNone/>
              <a:tabLst/>
              <a:defRPr/>
            </a:pPr>
            <a:r>
              <a:rPr kumimoji="0" lang="en-US" b="0" i="0" u="none" strike="noStrike" kern="0" cap="none" spc="0" normalizeH="0" baseline="0" noProof="0" dirty="0">
                <a:ln>
                  <a:noFill/>
                </a:ln>
                <a:solidFill>
                  <a:srgbClr val="000000"/>
                </a:solidFill>
                <a:effectLst/>
                <a:uLnTx/>
                <a:uFillTx/>
                <a:latin typeface="Calibri" pitchFamily="34" charset="0"/>
                <a:ea typeface="+mn-ea"/>
                <a:cs typeface="+mn-cs"/>
              </a:rPr>
              <a:t>Quiz: Which of the following can be done at present?</a:t>
            </a:r>
          </a:p>
          <a:p>
            <a:pPr marL="257168" marR="0" lvl="0" indent="-257168" algn="l" defTabSz="914400" rtl="0" eaLnBrk="1" fontAlgn="base" latinLnBrk="0" hangingPunct="1">
              <a:lnSpc>
                <a:spcPct val="80000"/>
              </a:lnSpc>
              <a:spcBef>
                <a:spcPct val="20000"/>
              </a:spcBef>
              <a:spcAft>
                <a:spcPct val="0"/>
              </a:spcAft>
              <a:buClr>
                <a:srgbClr val="333399"/>
              </a:buClr>
              <a:buSzTx/>
              <a:buFont typeface="Wingdings" pitchFamily="2" charset="2"/>
              <a:buChar char="§"/>
              <a:tabLst/>
              <a:defRPr/>
            </a:pPr>
            <a:endParaRPr kumimoji="0" lang="en-US" b="0" i="0" u="none" strike="noStrike" kern="0" cap="none" spc="0" normalizeH="0" baseline="0" noProof="0" dirty="0">
              <a:ln>
                <a:noFill/>
              </a:ln>
              <a:solidFill>
                <a:srgbClr val="000000"/>
              </a:solidFill>
              <a:effectLst/>
              <a:uLnTx/>
              <a:uFillTx/>
              <a:latin typeface="Calibri" pitchFamily="34" charset="0"/>
              <a:ea typeface="+mn-ea"/>
              <a:cs typeface="+mn-cs"/>
            </a:endParaRPr>
          </a:p>
          <a:p>
            <a:pPr marL="257168" marR="0" lvl="0" indent="-257168" algn="l" defTabSz="914400" rtl="0" eaLnBrk="1" fontAlgn="base" latinLnBrk="0" hangingPunct="1">
              <a:lnSpc>
                <a:spcPct val="80000"/>
              </a:lnSpc>
              <a:spcBef>
                <a:spcPct val="20000"/>
              </a:spcBef>
              <a:spcAft>
                <a:spcPct val="0"/>
              </a:spcAft>
              <a:buClr>
                <a:srgbClr val="333399"/>
              </a:buClr>
              <a:buSzTx/>
              <a:buFont typeface="Wingdings" pitchFamily="2" charset="2"/>
              <a:buChar char="§"/>
              <a:tabLst/>
              <a:defRPr/>
            </a:pPr>
            <a:r>
              <a:rPr kumimoji="0" lang="en-US" b="0" i="0" u="none" strike="noStrike" kern="0" cap="none" spc="0" normalizeH="0" baseline="0" noProof="0" dirty="0">
                <a:ln>
                  <a:noFill/>
                </a:ln>
                <a:solidFill>
                  <a:srgbClr val="333399"/>
                </a:solidFill>
                <a:effectLst/>
                <a:uLnTx/>
                <a:uFillTx/>
                <a:latin typeface="Calibri" pitchFamily="34" charset="0"/>
                <a:ea typeface="+mn-ea"/>
                <a:cs typeface="+mn-cs"/>
              </a:rPr>
              <a:t>Play a decent game of table tennis?</a:t>
            </a:r>
          </a:p>
          <a:p>
            <a:pPr marL="257168" marR="0" lvl="0" indent="-257168" algn="l" defTabSz="914400" rtl="0" eaLnBrk="1" fontAlgn="base" latinLnBrk="0" hangingPunct="1">
              <a:lnSpc>
                <a:spcPct val="80000"/>
              </a:lnSpc>
              <a:spcBef>
                <a:spcPct val="20000"/>
              </a:spcBef>
              <a:spcAft>
                <a:spcPct val="0"/>
              </a:spcAft>
              <a:buClr>
                <a:srgbClr val="333399"/>
              </a:buClr>
              <a:buSzTx/>
              <a:buFont typeface="Wingdings" pitchFamily="2" charset="2"/>
              <a:buChar char="§"/>
              <a:tabLst/>
              <a:defRPr/>
            </a:pPr>
            <a:r>
              <a:rPr kumimoji="0" lang="en-US" b="0" i="0" u="none" strike="noStrike" kern="0" cap="none" spc="0" normalizeH="0" baseline="0" noProof="0" dirty="0">
                <a:ln>
                  <a:noFill/>
                </a:ln>
                <a:solidFill>
                  <a:srgbClr val="333399"/>
                </a:solidFill>
                <a:effectLst/>
                <a:uLnTx/>
                <a:uFillTx/>
                <a:latin typeface="Calibri" pitchFamily="34" charset="0"/>
                <a:ea typeface="+mn-ea"/>
                <a:cs typeface="+mn-cs"/>
              </a:rPr>
              <a:t>Play a decent game of Jeopardy?</a:t>
            </a:r>
          </a:p>
          <a:p>
            <a:pPr marL="257168" marR="0" lvl="0" indent="-257168" algn="l" defTabSz="914400" rtl="0" eaLnBrk="1" fontAlgn="base" latinLnBrk="0" hangingPunct="1">
              <a:lnSpc>
                <a:spcPct val="80000"/>
              </a:lnSpc>
              <a:spcBef>
                <a:spcPct val="20000"/>
              </a:spcBef>
              <a:spcAft>
                <a:spcPct val="0"/>
              </a:spcAft>
              <a:buClr>
                <a:srgbClr val="333399"/>
              </a:buClr>
              <a:buSzTx/>
              <a:buFont typeface="Wingdings" pitchFamily="2" charset="2"/>
              <a:buChar char="§"/>
              <a:tabLst/>
              <a:defRPr/>
            </a:pPr>
            <a:r>
              <a:rPr kumimoji="0" lang="en-US" b="0" i="0" u="none" strike="noStrike" kern="0" cap="none" spc="0" normalizeH="0" baseline="0" noProof="0" dirty="0">
                <a:ln>
                  <a:noFill/>
                </a:ln>
                <a:solidFill>
                  <a:srgbClr val="333399"/>
                </a:solidFill>
                <a:effectLst/>
                <a:uLnTx/>
                <a:uFillTx/>
                <a:latin typeface="Calibri" pitchFamily="34" charset="0"/>
                <a:ea typeface="+mn-ea"/>
                <a:cs typeface="+mn-cs"/>
              </a:rPr>
              <a:t>Drive safely along a curving mountain road?</a:t>
            </a:r>
          </a:p>
          <a:p>
            <a:pPr marL="257168" marR="0" lvl="0" indent="-257168" algn="l" defTabSz="914400" rtl="0" eaLnBrk="1" fontAlgn="base" latinLnBrk="0" hangingPunct="1">
              <a:lnSpc>
                <a:spcPct val="80000"/>
              </a:lnSpc>
              <a:spcBef>
                <a:spcPct val="20000"/>
              </a:spcBef>
              <a:spcAft>
                <a:spcPct val="0"/>
              </a:spcAft>
              <a:buClr>
                <a:srgbClr val="333399"/>
              </a:buClr>
              <a:buSzTx/>
              <a:buFont typeface="Wingdings" pitchFamily="2" charset="2"/>
              <a:buChar char="§"/>
              <a:tabLst/>
              <a:defRPr/>
            </a:pPr>
            <a:r>
              <a:rPr kumimoji="0" lang="en-US" b="0" i="0" u="none" strike="noStrike" kern="0" cap="none" spc="0" normalizeH="0" baseline="0" noProof="0" dirty="0">
                <a:ln>
                  <a:noFill/>
                </a:ln>
                <a:solidFill>
                  <a:srgbClr val="333399"/>
                </a:solidFill>
                <a:effectLst/>
                <a:uLnTx/>
                <a:uFillTx/>
                <a:latin typeface="Calibri" pitchFamily="34" charset="0"/>
                <a:ea typeface="+mn-ea"/>
                <a:cs typeface="+mn-cs"/>
              </a:rPr>
              <a:t>Drive safely across Pittsburgh?</a:t>
            </a:r>
          </a:p>
          <a:p>
            <a:pPr marL="257168" marR="0" lvl="0" indent="-257168" algn="l" defTabSz="914400" rtl="0" eaLnBrk="1" fontAlgn="base" latinLnBrk="0" hangingPunct="1">
              <a:lnSpc>
                <a:spcPct val="80000"/>
              </a:lnSpc>
              <a:spcBef>
                <a:spcPct val="20000"/>
              </a:spcBef>
              <a:spcAft>
                <a:spcPct val="0"/>
              </a:spcAft>
              <a:buClr>
                <a:srgbClr val="333399"/>
              </a:buClr>
              <a:buSzTx/>
              <a:buFont typeface="Wingdings" pitchFamily="2" charset="2"/>
              <a:buChar char="§"/>
              <a:tabLst/>
              <a:defRPr/>
            </a:pPr>
            <a:r>
              <a:rPr kumimoji="0" lang="en-US" b="0" i="0" u="none" strike="noStrike" kern="0" cap="none" spc="0" normalizeH="0" baseline="0" noProof="0" dirty="0">
                <a:ln>
                  <a:noFill/>
                </a:ln>
                <a:solidFill>
                  <a:srgbClr val="333399"/>
                </a:solidFill>
                <a:effectLst/>
                <a:uLnTx/>
                <a:uFillTx/>
                <a:latin typeface="Calibri" pitchFamily="34" charset="0"/>
                <a:ea typeface="+mn-ea"/>
                <a:cs typeface="+mn-cs"/>
              </a:rPr>
              <a:t>Buy a week's worth of groceries on the web?</a:t>
            </a:r>
          </a:p>
          <a:p>
            <a:pPr marL="257168" marR="0" lvl="0" indent="-257168" algn="l" defTabSz="914400" rtl="0" eaLnBrk="1" fontAlgn="base" latinLnBrk="0" hangingPunct="1">
              <a:lnSpc>
                <a:spcPct val="80000"/>
              </a:lnSpc>
              <a:spcBef>
                <a:spcPct val="20000"/>
              </a:spcBef>
              <a:spcAft>
                <a:spcPct val="0"/>
              </a:spcAft>
              <a:buClr>
                <a:srgbClr val="333399"/>
              </a:buClr>
              <a:buSzTx/>
              <a:buFont typeface="Wingdings" pitchFamily="2" charset="2"/>
              <a:buChar char="§"/>
              <a:tabLst/>
              <a:defRPr/>
            </a:pPr>
            <a:r>
              <a:rPr kumimoji="0" lang="en-US" b="0" i="0" u="none" strike="noStrike" kern="0" cap="none" spc="0" normalizeH="0" baseline="0" noProof="0" dirty="0">
                <a:ln>
                  <a:noFill/>
                </a:ln>
                <a:solidFill>
                  <a:srgbClr val="333399"/>
                </a:solidFill>
                <a:effectLst/>
                <a:uLnTx/>
                <a:uFillTx/>
                <a:latin typeface="Calibri" pitchFamily="34" charset="0"/>
                <a:ea typeface="+mn-ea"/>
                <a:cs typeface="+mn-cs"/>
              </a:rPr>
              <a:t>Buy a week's worth of groceries at Giant Eagle?</a:t>
            </a:r>
          </a:p>
          <a:p>
            <a:pPr marL="257168" marR="0" lvl="0" indent="-257168" algn="l" defTabSz="914400" rtl="0" eaLnBrk="1" fontAlgn="base" latinLnBrk="0" hangingPunct="1">
              <a:lnSpc>
                <a:spcPct val="80000"/>
              </a:lnSpc>
              <a:spcBef>
                <a:spcPct val="20000"/>
              </a:spcBef>
              <a:spcAft>
                <a:spcPct val="0"/>
              </a:spcAft>
              <a:buClr>
                <a:srgbClr val="333399"/>
              </a:buClr>
              <a:buSzTx/>
              <a:buFont typeface="Wingdings" pitchFamily="2" charset="2"/>
              <a:buChar char="§"/>
              <a:tabLst/>
              <a:defRPr/>
            </a:pPr>
            <a:r>
              <a:rPr kumimoji="0" lang="en-US" b="0" i="0" u="none" strike="noStrike" kern="0" cap="none" spc="0" normalizeH="0" baseline="0" noProof="0" dirty="0">
                <a:ln>
                  <a:noFill/>
                </a:ln>
                <a:solidFill>
                  <a:srgbClr val="333399"/>
                </a:solidFill>
                <a:effectLst/>
                <a:uLnTx/>
                <a:uFillTx/>
                <a:latin typeface="Calibri" pitchFamily="34" charset="0"/>
                <a:ea typeface="+mn-ea"/>
                <a:cs typeface="+mn-cs"/>
              </a:rPr>
              <a:t>Discover and prove a new mathematical theorem?</a:t>
            </a:r>
          </a:p>
          <a:p>
            <a:pPr marL="257168" marR="0" lvl="0" indent="-257168" algn="l" defTabSz="914400" rtl="0" eaLnBrk="1" fontAlgn="base" latinLnBrk="0" hangingPunct="1">
              <a:lnSpc>
                <a:spcPct val="80000"/>
              </a:lnSpc>
              <a:spcBef>
                <a:spcPct val="20000"/>
              </a:spcBef>
              <a:spcAft>
                <a:spcPct val="0"/>
              </a:spcAft>
              <a:buClr>
                <a:srgbClr val="333399"/>
              </a:buClr>
              <a:buSzTx/>
              <a:buFont typeface="Wingdings" pitchFamily="2" charset="2"/>
              <a:buChar char="§"/>
              <a:tabLst/>
              <a:defRPr/>
            </a:pPr>
            <a:r>
              <a:rPr kumimoji="0" lang="en-US" b="0" i="0" u="none" strike="noStrike" kern="0" cap="none" spc="0" normalizeH="0" baseline="0" noProof="0" dirty="0">
                <a:ln>
                  <a:noFill/>
                </a:ln>
                <a:solidFill>
                  <a:srgbClr val="333399"/>
                </a:solidFill>
                <a:effectLst/>
                <a:uLnTx/>
                <a:uFillTx/>
                <a:latin typeface="Calibri" pitchFamily="34" charset="0"/>
                <a:ea typeface="+mn-ea"/>
                <a:cs typeface="+mn-cs"/>
              </a:rPr>
              <a:t>Converse successfully with another person for an hour?</a:t>
            </a:r>
          </a:p>
          <a:p>
            <a:pPr marL="257168" marR="0" lvl="0" indent="-257168" algn="l" defTabSz="914400" rtl="0" eaLnBrk="1" fontAlgn="base" latinLnBrk="0" hangingPunct="1">
              <a:lnSpc>
                <a:spcPct val="80000"/>
              </a:lnSpc>
              <a:spcBef>
                <a:spcPct val="20000"/>
              </a:spcBef>
              <a:spcAft>
                <a:spcPct val="0"/>
              </a:spcAft>
              <a:buClr>
                <a:srgbClr val="333399"/>
              </a:buClr>
              <a:buSzTx/>
              <a:buFont typeface="Wingdings" pitchFamily="2" charset="2"/>
              <a:buChar char="§"/>
              <a:tabLst/>
              <a:defRPr/>
            </a:pPr>
            <a:r>
              <a:rPr kumimoji="0" lang="en-US" b="0" i="0" u="none" strike="noStrike" kern="0" cap="none" spc="0" normalizeH="0" baseline="0" noProof="0" dirty="0">
                <a:ln>
                  <a:noFill/>
                </a:ln>
                <a:solidFill>
                  <a:srgbClr val="333399"/>
                </a:solidFill>
                <a:effectLst/>
                <a:uLnTx/>
                <a:uFillTx/>
                <a:latin typeface="Calibri" pitchFamily="34" charset="0"/>
                <a:ea typeface="+mn-ea"/>
                <a:cs typeface="+mn-cs"/>
              </a:rPr>
              <a:t>Perform a surgical operation?</a:t>
            </a:r>
          </a:p>
          <a:p>
            <a:pPr marL="257168" marR="0" lvl="0" indent="-257168" algn="l" defTabSz="914400" rtl="0" eaLnBrk="1" fontAlgn="base" latinLnBrk="0" hangingPunct="1">
              <a:lnSpc>
                <a:spcPct val="80000"/>
              </a:lnSpc>
              <a:spcBef>
                <a:spcPct val="20000"/>
              </a:spcBef>
              <a:spcAft>
                <a:spcPct val="0"/>
              </a:spcAft>
              <a:buClr>
                <a:srgbClr val="333399"/>
              </a:buClr>
              <a:buSzTx/>
              <a:buFont typeface="Wingdings" pitchFamily="2" charset="2"/>
              <a:buChar char="§"/>
              <a:tabLst/>
              <a:defRPr/>
            </a:pPr>
            <a:r>
              <a:rPr kumimoji="0" lang="en-US" b="0" i="0" u="none" strike="noStrike" kern="0" cap="none" spc="0" normalizeH="0" baseline="0" noProof="0" dirty="0">
                <a:ln>
                  <a:noFill/>
                </a:ln>
                <a:solidFill>
                  <a:srgbClr val="333399"/>
                </a:solidFill>
                <a:effectLst/>
                <a:uLnTx/>
                <a:uFillTx/>
                <a:latin typeface="Calibri" pitchFamily="34" charset="0"/>
                <a:ea typeface="+mn-ea"/>
                <a:cs typeface="+mn-cs"/>
              </a:rPr>
              <a:t>Put away the dishes and fold the laundry?</a:t>
            </a:r>
          </a:p>
          <a:p>
            <a:pPr marL="257168" marR="0" lvl="0" indent="-257168" algn="l" defTabSz="914400" rtl="0" eaLnBrk="1" fontAlgn="base" latinLnBrk="0" hangingPunct="1">
              <a:lnSpc>
                <a:spcPct val="80000"/>
              </a:lnSpc>
              <a:spcBef>
                <a:spcPct val="20000"/>
              </a:spcBef>
              <a:spcAft>
                <a:spcPct val="0"/>
              </a:spcAft>
              <a:buClr>
                <a:srgbClr val="333399"/>
              </a:buClr>
              <a:buSzTx/>
              <a:buFont typeface="Wingdings" pitchFamily="2" charset="2"/>
              <a:buChar char="§"/>
              <a:tabLst/>
              <a:defRPr/>
            </a:pPr>
            <a:r>
              <a:rPr kumimoji="0" lang="en-US" b="0" i="0" u="none" strike="noStrike" kern="0" cap="none" spc="0" normalizeH="0" baseline="0" noProof="0" dirty="0">
                <a:ln>
                  <a:noFill/>
                </a:ln>
                <a:solidFill>
                  <a:srgbClr val="333399"/>
                </a:solidFill>
                <a:effectLst/>
                <a:uLnTx/>
                <a:uFillTx/>
                <a:latin typeface="Calibri" pitchFamily="34" charset="0"/>
                <a:ea typeface="+mn-ea"/>
                <a:cs typeface="+mn-cs"/>
              </a:rPr>
              <a:t>Translate spoken Chinese into spoken English in real time?</a:t>
            </a:r>
          </a:p>
          <a:p>
            <a:pPr marL="257168" marR="0" lvl="0" indent="-257168" algn="l" defTabSz="914400" rtl="0" eaLnBrk="1" fontAlgn="base" latinLnBrk="0" hangingPunct="1">
              <a:lnSpc>
                <a:spcPct val="80000"/>
              </a:lnSpc>
              <a:spcBef>
                <a:spcPct val="20000"/>
              </a:spcBef>
              <a:spcAft>
                <a:spcPct val="0"/>
              </a:spcAft>
              <a:buClr>
                <a:srgbClr val="333399"/>
              </a:buClr>
              <a:buSzTx/>
              <a:buFont typeface="Wingdings" pitchFamily="2" charset="2"/>
              <a:buChar char="§"/>
              <a:tabLst/>
              <a:defRPr/>
            </a:pPr>
            <a:r>
              <a:rPr kumimoji="0" lang="en-US" b="0" i="0" u="none" strike="noStrike" kern="0" cap="none" spc="0" normalizeH="0" baseline="0" noProof="0" dirty="0">
                <a:ln>
                  <a:noFill/>
                </a:ln>
                <a:solidFill>
                  <a:srgbClr val="333399"/>
                </a:solidFill>
                <a:effectLst/>
                <a:uLnTx/>
                <a:uFillTx/>
                <a:latin typeface="Calibri" pitchFamily="34" charset="0"/>
                <a:ea typeface="+mn-ea"/>
                <a:cs typeface="+mn-cs"/>
              </a:rPr>
              <a:t>Write an intentionally funny story?</a:t>
            </a:r>
          </a:p>
        </p:txBody>
      </p:sp>
      <p:sp>
        <p:nvSpPr>
          <p:cNvPr id="29" name="Freeform 4">
            <a:extLst>
              <a:ext uri="{FF2B5EF4-FFF2-40B4-BE49-F238E27FC236}">
                <a16:creationId xmlns:a16="http://schemas.microsoft.com/office/drawing/2014/main" id="{6EF8A161-A741-43AF-9C39-BF28D49D9882}"/>
              </a:ext>
            </a:extLst>
          </p:cNvPr>
          <p:cNvSpPr>
            <a:spLocks/>
          </p:cNvSpPr>
          <p:nvPr/>
        </p:nvSpPr>
        <p:spPr bwMode="auto">
          <a:xfrm>
            <a:off x="585069" y="1688211"/>
            <a:ext cx="328807" cy="247635"/>
          </a:xfrm>
          <a:custGeom>
            <a:avLst/>
            <a:gdLst>
              <a:gd name="T0" fmla="*/ 2147483647 w 248"/>
              <a:gd name="T1" fmla="*/ 2147483647 h 144"/>
              <a:gd name="T2" fmla="*/ 2147483647 w 248"/>
              <a:gd name="T3" fmla="*/ 0 h 144"/>
              <a:gd name="T4" fmla="*/ 2147483647 w 248"/>
              <a:gd name="T5" fmla="*/ 2147483647 h 144"/>
              <a:gd name="T6" fmla="*/ 0 w 248"/>
              <a:gd name="T7" fmla="*/ 2147483647 h 144"/>
              <a:gd name="T8" fmla="*/ 2147483647 w 248"/>
              <a:gd name="T9" fmla="*/ 2147483647 h 144"/>
              <a:gd name="T10" fmla="*/ 0 60000 65536"/>
              <a:gd name="T11" fmla="*/ 0 60000 65536"/>
              <a:gd name="T12" fmla="*/ 0 60000 65536"/>
              <a:gd name="T13" fmla="*/ 0 60000 65536"/>
              <a:gd name="T14" fmla="*/ 0 60000 65536"/>
              <a:gd name="T15" fmla="*/ 0 w 248"/>
              <a:gd name="T16" fmla="*/ 0 h 144"/>
              <a:gd name="T17" fmla="*/ 248 w 248"/>
              <a:gd name="T18" fmla="*/ 144 h 144"/>
            </a:gdLst>
            <a:ahLst/>
            <a:cxnLst>
              <a:cxn ang="T10">
                <a:pos x="T0" y="T1"/>
              </a:cxn>
              <a:cxn ang="T11">
                <a:pos x="T2" y="T3"/>
              </a:cxn>
              <a:cxn ang="T12">
                <a:pos x="T4" y="T5"/>
              </a:cxn>
              <a:cxn ang="T13">
                <a:pos x="T6" y="T7"/>
              </a:cxn>
              <a:cxn ang="T14">
                <a:pos x="T8" y="T9"/>
              </a:cxn>
            </a:cxnLst>
            <a:rect l="T15" t="T16" r="T17" b="T18"/>
            <a:pathLst>
              <a:path w="248" h="144">
                <a:moveTo>
                  <a:pt x="77" y="144"/>
                </a:moveTo>
                <a:lnTo>
                  <a:pt x="248" y="0"/>
                </a:lnTo>
                <a:lnTo>
                  <a:pt x="86" y="94"/>
                </a:lnTo>
                <a:lnTo>
                  <a:pt x="0" y="51"/>
                </a:lnTo>
                <a:lnTo>
                  <a:pt x="77" y="144"/>
                </a:lnTo>
                <a:close/>
              </a:path>
            </a:pathLst>
          </a:custGeom>
          <a:solidFill>
            <a:srgbClr val="008000"/>
          </a:solidFill>
          <a:ln w="9525">
            <a:solidFill>
              <a:srgbClr val="000000"/>
            </a:solidFill>
            <a:round/>
            <a:headEnd/>
            <a:tailEnd/>
          </a:ln>
        </p:spPr>
        <p:txBody>
          <a:bodyPr lIns="68579" tIns="34289" rIns="68579" bIns="34289"/>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charset="0"/>
            </a:endParaRPr>
          </a:p>
        </p:txBody>
      </p:sp>
      <p:sp>
        <p:nvSpPr>
          <p:cNvPr id="30" name="Freeform 9">
            <a:extLst>
              <a:ext uri="{FF2B5EF4-FFF2-40B4-BE49-F238E27FC236}">
                <a16:creationId xmlns:a16="http://schemas.microsoft.com/office/drawing/2014/main" id="{5E43CA76-9EFE-45CD-8172-7A3873E6B924}"/>
              </a:ext>
            </a:extLst>
          </p:cNvPr>
          <p:cNvSpPr>
            <a:spLocks/>
          </p:cNvSpPr>
          <p:nvPr/>
        </p:nvSpPr>
        <p:spPr bwMode="auto">
          <a:xfrm>
            <a:off x="558766" y="3209861"/>
            <a:ext cx="328807" cy="247635"/>
          </a:xfrm>
          <a:custGeom>
            <a:avLst/>
            <a:gdLst>
              <a:gd name="T0" fmla="*/ 2147483647 w 248"/>
              <a:gd name="T1" fmla="*/ 2147483647 h 144"/>
              <a:gd name="T2" fmla="*/ 2147483647 w 248"/>
              <a:gd name="T3" fmla="*/ 0 h 144"/>
              <a:gd name="T4" fmla="*/ 2147483647 w 248"/>
              <a:gd name="T5" fmla="*/ 2147483647 h 144"/>
              <a:gd name="T6" fmla="*/ 0 w 248"/>
              <a:gd name="T7" fmla="*/ 2147483647 h 144"/>
              <a:gd name="T8" fmla="*/ 2147483647 w 248"/>
              <a:gd name="T9" fmla="*/ 2147483647 h 144"/>
              <a:gd name="T10" fmla="*/ 0 60000 65536"/>
              <a:gd name="T11" fmla="*/ 0 60000 65536"/>
              <a:gd name="T12" fmla="*/ 0 60000 65536"/>
              <a:gd name="T13" fmla="*/ 0 60000 65536"/>
              <a:gd name="T14" fmla="*/ 0 60000 65536"/>
              <a:gd name="T15" fmla="*/ 0 w 248"/>
              <a:gd name="T16" fmla="*/ 0 h 144"/>
              <a:gd name="T17" fmla="*/ 248 w 248"/>
              <a:gd name="T18" fmla="*/ 144 h 144"/>
            </a:gdLst>
            <a:ahLst/>
            <a:cxnLst>
              <a:cxn ang="T10">
                <a:pos x="T0" y="T1"/>
              </a:cxn>
              <a:cxn ang="T11">
                <a:pos x="T2" y="T3"/>
              </a:cxn>
              <a:cxn ang="T12">
                <a:pos x="T4" y="T5"/>
              </a:cxn>
              <a:cxn ang="T13">
                <a:pos x="T6" y="T7"/>
              </a:cxn>
              <a:cxn ang="T14">
                <a:pos x="T8" y="T9"/>
              </a:cxn>
            </a:cxnLst>
            <a:rect l="T15" t="T16" r="T17" b="T18"/>
            <a:pathLst>
              <a:path w="248" h="144">
                <a:moveTo>
                  <a:pt x="77" y="144"/>
                </a:moveTo>
                <a:lnTo>
                  <a:pt x="248" y="0"/>
                </a:lnTo>
                <a:lnTo>
                  <a:pt x="86" y="94"/>
                </a:lnTo>
                <a:lnTo>
                  <a:pt x="0" y="51"/>
                </a:lnTo>
                <a:lnTo>
                  <a:pt x="77" y="144"/>
                </a:lnTo>
                <a:close/>
              </a:path>
            </a:pathLst>
          </a:custGeom>
          <a:solidFill>
            <a:srgbClr val="008000"/>
          </a:solidFill>
          <a:ln w="9525">
            <a:solidFill>
              <a:srgbClr val="000000"/>
            </a:solidFill>
            <a:round/>
            <a:headEnd/>
            <a:tailEnd/>
          </a:ln>
        </p:spPr>
        <p:txBody>
          <a:bodyPr lIns="68579" tIns="34289" rIns="68579" bIns="34289"/>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charset="0"/>
            </a:endParaRPr>
          </a:p>
        </p:txBody>
      </p:sp>
      <p:sp>
        <p:nvSpPr>
          <p:cNvPr id="31" name="Freeform 10">
            <a:extLst>
              <a:ext uri="{FF2B5EF4-FFF2-40B4-BE49-F238E27FC236}">
                <a16:creationId xmlns:a16="http://schemas.microsoft.com/office/drawing/2014/main" id="{68DF130E-9B01-489F-B530-7DD21FA6C50B}"/>
              </a:ext>
            </a:extLst>
          </p:cNvPr>
          <p:cNvSpPr>
            <a:spLocks/>
          </p:cNvSpPr>
          <p:nvPr/>
        </p:nvSpPr>
        <p:spPr bwMode="auto">
          <a:xfrm>
            <a:off x="560956" y="5336196"/>
            <a:ext cx="328807" cy="247635"/>
          </a:xfrm>
          <a:custGeom>
            <a:avLst/>
            <a:gdLst>
              <a:gd name="T0" fmla="*/ 2147483647 w 248"/>
              <a:gd name="T1" fmla="*/ 2147483647 h 144"/>
              <a:gd name="T2" fmla="*/ 2147483647 w 248"/>
              <a:gd name="T3" fmla="*/ 0 h 144"/>
              <a:gd name="T4" fmla="*/ 2147483647 w 248"/>
              <a:gd name="T5" fmla="*/ 2147483647 h 144"/>
              <a:gd name="T6" fmla="*/ 0 w 248"/>
              <a:gd name="T7" fmla="*/ 2147483647 h 144"/>
              <a:gd name="T8" fmla="*/ 2147483647 w 248"/>
              <a:gd name="T9" fmla="*/ 2147483647 h 144"/>
              <a:gd name="T10" fmla="*/ 0 60000 65536"/>
              <a:gd name="T11" fmla="*/ 0 60000 65536"/>
              <a:gd name="T12" fmla="*/ 0 60000 65536"/>
              <a:gd name="T13" fmla="*/ 0 60000 65536"/>
              <a:gd name="T14" fmla="*/ 0 60000 65536"/>
              <a:gd name="T15" fmla="*/ 0 w 248"/>
              <a:gd name="T16" fmla="*/ 0 h 144"/>
              <a:gd name="T17" fmla="*/ 248 w 248"/>
              <a:gd name="T18" fmla="*/ 144 h 144"/>
            </a:gdLst>
            <a:ahLst/>
            <a:cxnLst>
              <a:cxn ang="T10">
                <a:pos x="T0" y="T1"/>
              </a:cxn>
              <a:cxn ang="T11">
                <a:pos x="T2" y="T3"/>
              </a:cxn>
              <a:cxn ang="T12">
                <a:pos x="T4" y="T5"/>
              </a:cxn>
              <a:cxn ang="T13">
                <a:pos x="T6" y="T7"/>
              </a:cxn>
              <a:cxn ang="T14">
                <a:pos x="T8" y="T9"/>
              </a:cxn>
            </a:cxnLst>
            <a:rect l="T15" t="T16" r="T17" b="T18"/>
            <a:pathLst>
              <a:path w="248" h="144">
                <a:moveTo>
                  <a:pt x="77" y="144"/>
                </a:moveTo>
                <a:lnTo>
                  <a:pt x="248" y="0"/>
                </a:lnTo>
                <a:lnTo>
                  <a:pt x="86" y="94"/>
                </a:lnTo>
                <a:lnTo>
                  <a:pt x="0" y="51"/>
                </a:lnTo>
                <a:lnTo>
                  <a:pt x="77" y="144"/>
                </a:lnTo>
                <a:close/>
              </a:path>
            </a:pathLst>
          </a:custGeom>
          <a:solidFill>
            <a:srgbClr val="008000"/>
          </a:solidFill>
          <a:ln w="9525">
            <a:solidFill>
              <a:srgbClr val="000000"/>
            </a:solidFill>
            <a:round/>
            <a:headEnd/>
            <a:tailEnd/>
          </a:ln>
        </p:spPr>
        <p:txBody>
          <a:bodyPr lIns="68579" tIns="34289" rIns="68579" bIns="34289"/>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charset="0"/>
            </a:endParaRPr>
          </a:p>
        </p:txBody>
      </p:sp>
      <p:sp>
        <p:nvSpPr>
          <p:cNvPr id="32" name="Freeform 13">
            <a:extLst>
              <a:ext uri="{FF2B5EF4-FFF2-40B4-BE49-F238E27FC236}">
                <a16:creationId xmlns:a16="http://schemas.microsoft.com/office/drawing/2014/main" id="{AA288A50-FF79-4F21-974C-EC4FA7EDC26B}"/>
              </a:ext>
            </a:extLst>
          </p:cNvPr>
          <p:cNvSpPr>
            <a:spLocks/>
          </p:cNvSpPr>
          <p:nvPr/>
        </p:nvSpPr>
        <p:spPr bwMode="auto">
          <a:xfrm>
            <a:off x="617821" y="3576445"/>
            <a:ext cx="235098" cy="247635"/>
          </a:xfrm>
          <a:custGeom>
            <a:avLst/>
            <a:gdLst>
              <a:gd name="T0" fmla="*/ 0 w 409"/>
              <a:gd name="T1" fmla="*/ 2147483647 h 412"/>
              <a:gd name="T2" fmla="*/ 2147483647 w 409"/>
              <a:gd name="T3" fmla="*/ 2147483647 h 412"/>
              <a:gd name="T4" fmla="*/ 2147483647 w 409"/>
              <a:gd name="T5" fmla="*/ 2147483647 h 412"/>
              <a:gd name="T6" fmla="*/ 2147483647 w 409"/>
              <a:gd name="T7" fmla="*/ 2147483647 h 412"/>
              <a:gd name="T8" fmla="*/ 2147483647 w 409"/>
              <a:gd name="T9" fmla="*/ 2147483647 h 412"/>
              <a:gd name="T10" fmla="*/ 2147483647 w 409"/>
              <a:gd name="T11" fmla="*/ 2147483647 h 412"/>
              <a:gd name="T12" fmla="*/ 2147483647 w 409"/>
              <a:gd name="T13" fmla="*/ 2147483647 h 412"/>
              <a:gd name="T14" fmla="*/ 2147483647 w 409"/>
              <a:gd name="T15" fmla="*/ 2147483647 h 412"/>
              <a:gd name="T16" fmla="*/ 2147483647 w 409"/>
              <a:gd name="T17" fmla="*/ 2147483647 h 412"/>
              <a:gd name="T18" fmla="*/ 2147483647 w 409"/>
              <a:gd name="T19" fmla="*/ 0 h 412"/>
              <a:gd name="T20" fmla="*/ 2147483647 w 409"/>
              <a:gd name="T21" fmla="*/ 2147483647 h 412"/>
              <a:gd name="T22" fmla="*/ 2147483647 w 409"/>
              <a:gd name="T23" fmla="*/ 0 h 412"/>
              <a:gd name="T24" fmla="*/ 0 w 409"/>
              <a:gd name="T25" fmla="*/ 2147483647 h 41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09"/>
              <a:gd name="T40" fmla="*/ 0 h 412"/>
              <a:gd name="T41" fmla="*/ 409 w 409"/>
              <a:gd name="T42" fmla="*/ 412 h 41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09" h="412">
                <a:moveTo>
                  <a:pt x="0" y="59"/>
                </a:moveTo>
                <a:lnTo>
                  <a:pt x="160" y="220"/>
                </a:lnTo>
                <a:lnTo>
                  <a:pt x="16" y="364"/>
                </a:lnTo>
                <a:lnTo>
                  <a:pt x="64" y="412"/>
                </a:lnTo>
                <a:lnTo>
                  <a:pt x="208" y="268"/>
                </a:lnTo>
                <a:lnTo>
                  <a:pt x="352" y="412"/>
                </a:lnTo>
                <a:lnTo>
                  <a:pt x="400" y="364"/>
                </a:lnTo>
                <a:lnTo>
                  <a:pt x="256" y="220"/>
                </a:lnTo>
                <a:lnTo>
                  <a:pt x="409" y="59"/>
                </a:lnTo>
                <a:lnTo>
                  <a:pt x="355" y="0"/>
                </a:lnTo>
                <a:lnTo>
                  <a:pt x="208" y="172"/>
                </a:lnTo>
                <a:lnTo>
                  <a:pt x="54" y="0"/>
                </a:lnTo>
                <a:lnTo>
                  <a:pt x="0" y="59"/>
                </a:lnTo>
                <a:close/>
              </a:path>
            </a:pathLst>
          </a:custGeom>
          <a:solidFill>
            <a:srgbClr val="CC0000"/>
          </a:solidFill>
          <a:ln w="9525">
            <a:solidFill>
              <a:srgbClr val="000000"/>
            </a:solidFill>
            <a:round/>
            <a:headEnd/>
            <a:tailEnd/>
          </a:ln>
        </p:spPr>
        <p:txBody>
          <a:bodyPr lIns="68579" tIns="34289" rIns="68579" bIns="34289"/>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charset="0"/>
            </a:endParaRPr>
          </a:p>
        </p:txBody>
      </p:sp>
      <p:sp>
        <p:nvSpPr>
          <p:cNvPr id="33" name="Freeform 14">
            <a:extLst>
              <a:ext uri="{FF2B5EF4-FFF2-40B4-BE49-F238E27FC236}">
                <a16:creationId xmlns:a16="http://schemas.microsoft.com/office/drawing/2014/main" id="{E6F3E1FE-F3D2-4F9D-9EEC-90417861B21F}"/>
              </a:ext>
            </a:extLst>
          </p:cNvPr>
          <p:cNvSpPr>
            <a:spLocks/>
          </p:cNvSpPr>
          <p:nvPr/>
        </p:nvSpPr>
        <p:spPr bwMode="auto">
          <a:xfrm>
            <a:off x="591645" y="4291328"/>
            <a:ext cx="235098" cy="247635"/>
          </a:xfrm>
          <a:custGeom>
            <a:avLst/>
            <a:gdLst>
              <a:gd name="T0" fmla="*/ 0 w 409"/>
              <a:gd name="T1" fmla="*/ 2147483647 h 412"/>
              <a:gd name="T2" fmla="*/ 2147483647 w 409"/>
              <a:gd name="T3" fmla="*/ 2147483647 h 412"/>
              <a:gd name="T4" fmla="*/ 2147483647 w 409"/>
              <a:gd name="T5" fmla="*/ 2147483647 h 412"/>
              <a:gd name="T6" fmla="*/ 2147483647 w 409"/>
              <a:gd name="T7" fmla="*/ 2147483647 h 412"/>
              <a:gd name="T8" fmla="*/ 2147483647 w 409"/>
              <a:gd name="T9" fmla="*/ 2147483647 h 412"/>
              <a:gd name="T10" fmla="*/ 2147483647 w 409"/>
              <a:gd name="T11" fmla="*/ 2147483647 h 412"/>
              <a:gd name="T12" fmla="*/ 2147483647 w 409"/>
              <a:gd name="T13" fmla="*/ 2147483647 h 412"/>
              <a:gd name="T14" fmla="*/ 2147483647 w 409"/>
              <a:gd name="T15" fmla="*/ 2147483647 h 412"/>
              <a:gd name="T16" fmla="*/ 2147483647 w 409"/>
              <a:gd name="T17" fmla="*/ 2147483647 h 412"/>
              <a:gd name="T18" fmla="*/ 2147483647 w 409"/>
              <a:gd name="T19" fmla="*/ 0 h 412"/>
              <a:gd name="T20" fmla="*/ 2147483647 w 409"/>
              <a:gd name="T21" fmla="*/ 2147483647 h 412"/>
              <a:gd name="T22" fmla="*/ 2147483647 w 409"/>
              <a:gd name="T23" fmla="*/ 0 h 412"/>
              <a:gd name="T24" fmla="*/ 0 w 409"/>
              <a:gd name="T25" fmla="*/ 2147483647 h 41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09"/>
              <a:gd name="T40" fmla="*/ 0 h 412"/>
              <a:gd name="T41" fmla="*/ 409 w 409"/>
              <a:gd name="T42" fmla="*/ 412 h 41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09" h="412">
                <a:moveTo>
                  <a:pt x="0" y="59"/>
                </a:moveTo>
                <a:lnTo>
                  <a:pt x="160" y="220"/>
                </a:lnTo>
                <a:lnTo>
                  <a:pt x="16" y="364"/>
                </a:lnTo>
                <a:lnTo>
                  <a:pt x="64" y="412"/>
                </a:lnTo>
                <a:lnTo>
                  <a:pt x="208" y="268"/>
                </a:lnTo>
                <a:lnTo>
                  <a:pt x="352" y="412"/>
                </a:lnTo>
                <a:lnTo>
                  <a:pt x="400" y="364"/>
                </a:lnTo>
                <a:lnTo>
                  <a:pt x="256" y="220"/>
                </a:lnTo>
                <a:lnTo>
                  <a:pt x="409" y="59"/>
                </a:lnTo>
                <a:lnTo>
                  <a:pt x="355" y="0"/>
                </a:lnTo>
                <a:lnTo>
                  <a:pt x="208" y="172"/>
                </a:lnTo>
                <a:lnTo>
                  <a:pt x="54" y="0"/>
                </a:lnTo>
                <a:lnTo>
                  <a:pt x="0" y="59"/>
                </a:lnTo>
                <a:close/>
              </a:path>
            </a:pathLst>
          </a:custGeom>
          <a:solidFill>
            <a:srgbClr val="CC0000"/>
          </a:solidFill>
          <a:ln w="9525">
            <a:solidFill>
              <a:srgbClr val="000000"/>
            </a:solidFill>
            <a:round/>
            <a:headEnd/>
            <a:tailEnd/>
          </a:ln>
        </p:spPr>
        <p:txBody>
          <a:bodyPr lIns="68579" tIns="34289" rIns="68579" bIns="34289"/>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charset="0"/>
            </a:endParaRPr>
          </a:p>
        </p:txBody>
      </p:sp>
      <p:sp>
        <p:nvSpPr>
          <p:cNvPr id="34" name="Freeform 16">
            <a:extLst>
              <a:ext uri="{FF2B5EF4-FFF2-40B4-BE49-F238E27FC236}">
                <a16:creationId xmlns:a16="http://schemas.microsoft.com/office/drawing/2014/main" id="{765FBD59-4B48-46B8-9BDE-32D1F3FB397B}"/>
              </a:ext>
            </a:extLst>
          </p:cNvPr>
          <p:cNvSpPr>
            <a:spLocks/>
          </p:cNvSpPr>
          <p:nvPr/>
        </p:nvSpPr>
        <p:spPr bwMode="auto">
          <a:xfrm>
            <a:off x="600285" y="5731928"/>
            <a:ext cx="235098" cy="247635"/>
          </a:xfrm>
          <a:custGeom>
            <a:avLst/>
            <a:gdLst>
              <a:gd name="T0" fmla="*/ 0 w 409"/>
              <a:gd name="T1" fmla="*/ 2147483647 h 412"/>
              <a:gd name="T2" fmla="*/ 2147483647 w 409"/>
              <a:gd name="T3" fmla="*/ 2147483647 h 412"/>
              <a:gd name="T4" fmla="*/ 2147483647 w 409"/>
              <a:gd name="T5" fmla="*/ 2147483647 h 412"/>
              <a:gd name="T6" fmla="*/ 2147483647 w 409"/>
              <a:gd name="T7" fmla="*/ 2147483647 h 412"/>
              <a:gd name="T8" fmla="*/ 2147483647 w 409"/>
              <a:gd name="T9" fmla="*/ 2147483647 h 412"/>
              <a:gd name="T10" fmla="*/ 2147483647 w 409"/>
              <a:gd name="T11" fmla="*/ 2147483647 h 412"/>
              <a:gd name="T12" fmla="*/ 2147483647 w 409"/>
              <a:gd name="T13" fmla="*/ 2147483647 h 412"/>
              <a:gd name="T14" fmla="*/ 2147483647 w 409"/>
              <a:gd name="T15" fmla="*/ 2147483647 h 412"/>
              <a:gd name="T16" fmla="*/ 2147483647 w 409"/>
              <a:gd name="T17" fmla="*/ 2147483647 h 412"/>
              <a:gd name="T18" fmla="*/ 2147483647 w 409"/>
              <a:gd name="T19" fmla="*/ 0 h 412"/>
              <a:gd name="T20" fmla="*/ 2147483647 w 409"/>
              <a:gd name="T21" fmla="*/ 2147483647 h 412"/>
              <a:gd name="T22" fmla="*/ 2147483647 w 409"/>
              <a:gd name="T23" fmla="*/ 0 h 412"/>
              <a:gd name="T24" fmla="*/ 0 w 409"/>
              <a:gd name="T25" fmla="*/ 2147483647 h 41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09"/>
              <a:gd name="T40" fmla="*/ 0 h 412"/>
              <a:gd name="T41" fmla="*/ 409 w 409"/>
              <a:gd name="T42" fmla="*/ 412 h 41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09" h="412">
                <a:moveTo>
                  <a:pt x="0" y="59"/>
                </a:moveTo>
                <a:lnTo>
                  <a:pt x="160" y="220"/>
                </a:lnTo>
                <a:lnTo>
                  <a:pt x="16" y="364"/>
                </a:lnTo>
                <a:lnTo>
                  <a:pt x="64" y="412"/>
                </a:lnTo>
                <a:lnTo>
                  <a:pt x="208" y="268"/>
                </a:lnTo>
                <a:lnTo>
                  <a:pt x="352" y="412"/>
                </a:lnTo>
                <a:lnTo>
                  <a:pt x="400" y="364"/>
                </a:lnTo>
                <a:lnTo>
                  <a:pt x="256" y="220"/>
                </a:lnTo>
                <a:lnTo>
                  <a:pt x="409" y="59"/>
                </a:lnTo>
                <a:lnTo>
                  <a:pt x="355" y="0"/>
                </a:lnTo>
                <a:lnTo>
                  <a:pt x="208" y="172"/>
                </a:lnTo>
                <a:lnTo>
                  <a:pt x="54" y="0"/>
                </a:lnTo>
                <a:lnTo>
                  <a:pt x="0" y="59"/>
                </a:lnTo>
                <a:close/>
              </a:path>
            </a:pathLst>
          </a:custGeom>
          <a:solidFill>
            <a:srgbClr val="CC0000"/>
          </a:solidFill>
          <a:ln w="9525">
            <a:solidFill>
              <a:srgbClr val="000000"/>
            </a:solidFill>
            <a:round/>
            <a:headEnd/>
            <a:tailEnd/>
          </a:ln>
        </p:spPr>
        <p:txBody>
          <a:bodyPr lIns="68579" tIns="34289" rIns="68579" bIns="34289"/>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charset="0"/>
            </a:endParaRPr>
          </a:p>
        </p:txBody>
      </p:sp>
      <p:grpSp>
        <p:nvGrpSpPr>
          <p:cNvPr id="35" name="Group 20">
            <a:extLst>
              <a:ext uri="{FF2B5EF4-FFF2-40B4-BE49-F238E27FC236}">
                <a16:creationId xmlns:a16="http://schemas.microsoft.com/office/drawing/2014/main" id="{3317B449-37BD-41A9-A0A8-4E7857A818C0}"/>
              </a:ext>
            </a:extLst>
          </p:cNvPr>
          <p:cNvGrpSpPr>
            <a:grpSpLocks/>
          </p:cNvGrpSpPr>
          <p:nvPr/>
        </p:nvGrpSpPr>
        <p:grpSpPr bwMode="auto">
          <a:xfrm>
            <a:off x="585070" y="3917546"/>
            <a:ext cx="315654" cy="247635"/>
            <a:chOff x="4896" y="2256"/>
            <a:chExt cx="432" cy="816"/>
          </a:xfrm>
        </p:grpSpPr>
        <p:sp>
          <p:nvSpPr>
            <p:cNvPr id="36" name="Freeform 21">
              <a:extLst>
                <a:ext uri="{FF2B5EF4-FFF2-40B4-BE49-F238E27FC236}">
                  <a16:creationId xmlns:a16="http://schemas.microsoft.com/office/drawing/2014/main" id="{B8DACB2D-3220-456F-9027-BCAE3FD6F2DF}"/>
                </a:ext>
              </a:extLst>
            </p:cNvPr>
            <p:cNvSpPr>
              <a:spLocks/>
            </p:cNvSpPr>
            <p:nvPr/>
          </p:nvSpPr>
          <p:spPr bwMode="auto">
            <a:xfrm>
              <a:off x="4896" y="2256"/>
              <a:ext cx="432" cy="624"/>
            </a:xfrm>
            <a:custGeom>
              <a:avLst/>
              <a:gdLst>
                <a:gd name="T0" fmla="*/ 0 w 432"/>
                <a:gd name="T1" fmla="*/ 192 h 624"/>
                <a:gd name="T2" fmla="*/ 96 w 432"/>
                <a:gd name="T3" fmla="*/ 0 h 624"/>
                <a:gd name="T4" fmla="*/ 336 w 432"/>
                <a:gd name="T5" fmla="*/ 0 h 624"/>
                <a:gd name="T6" fmla="*/ 432 w 432"/>
                <a:gd name="T7" fmla="*/ 192 h 624"/>
                <a:gd name="T8" fmla="*/ 336 w 432"/>
                <a:gd name="T9" fmla="*/ 384 h 624"/>
                <a:gd name="T10" fmla="*/ 240 w 432"/>
                <a:gd name="T11" fmla="*/ 432 h 624"/>
                <a:gd name="T12" fmla="*/ 240 w 432"/>
                <a:gd name="T13" fmla="*/ 624 h 624"/>
                <a:gd name="T14" fmla="*/ 144 w 432"/>
                <a:gd name="T15" fmla="*/ 624 h 624"/>
                <a:gd name="T16" fmla="*/ 144 w 432"/>
                <a:gd name="T17" fmla="*/ 384 h 624"/>
                <a:gd name="T18" fmla="*/ 288 w 432"/>
                <a:gd name="T19" fmla="*/ 288 h 624"/>
                <a:gd name="T20" fmla="*/ 336 w 432"/>
                <a:gd name="T21" fmla="*/ 192 h 624"/>
                <a:gd name="T22" fmla="*/ 288 w 432"/>
                <a:gd name="T23" fmla="*/ 96 h 624"/>
                <a:gd name="T24" fmla="*/ 144 w 432"/>
                <a:gd name="T25" fmla="*/ 96 h 624"/>
                <a:gd name="T26" fmla="*/ 96 w 432"/>
                <a:gd name="T27" fmla="*/ 240 h 624"/>
                <a:gd name="T28" fmla="*/ 0 w 432"/>
                <a:gd name="T29" fmla="*/ 192 h 62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432"/>
                <a:gd name="T46" fmla="*/ 0 h 624"/>
                <a:gd name="T47" fmla="*/ 432 w 432"/>
                <a:gd name="T48" fmla="*/ 624 h 62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432" h="624">
                  <a:moveTo>
                    <a:pt x="0" y="192"/>
                  </a:moveTo>
                  <a:lnTo>
                    <a:pt x="96" y="0"/>
                  </a:lnTo>
                  <a:lnTo>
                    <a:pt x="336" y="0"/>
                  </a:lnTo>
                  <a:lnTo>
                    <a:pt x="432" y="192"/>
                  </a:lnTo>
                  <a:lnTo>
                    <a:pt x="336" y="384"/>
                  </a:lnTo>
                  <a:lnTo>
                    <a:pt x="240" y="432"/>
                  </a:lnTo>
                  <a:lnTo>
                    <a:pt x="240" y="624"/>
                  </a:lnTo>
                  <a:lnTo>
                    <a:pt x="144" y="624"/>
                  </a:lnTo>
                  <a:lnTo>
                    <a:pt x="144" y="384"/>
                  </a:lnTo>
                  <a:lnTo>
                    <a:pt x="288" y="288"/>
                  </a:lnTo>
                  <a:lnTo>
                    <a:pt x="336" y="192"/>
                  </a:lnTo>
                  <a:lnTo>
                    <a:pt x="288" y="96"/>
                  </a:lnTo>
                  <a:lnTo>
                    <a:pt x="144" y="96"/>
                  </a:lnTo>
                  <a:lnTo>
                    <a:pt x="96" y="240"/>
                  </a:lnTo>
                  <a:lnTo>
                    <a:pt x="0" y="192"/>
                  </a:lnTo>
                  <a:close/>
                </a:path>
              </a:pathLst>
            </a:custGeom>
            <a:solidFill>
              <a:srgbClr val="333399"/>
            </a:solidFill>
            <a:ln w="9525">
              <a:solidFill>
                <a:srgbClr val="000000"/>
              </a:solid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charset="0"/>
              </a:endParaRPr>
            </a:p>
          </p:txBody>
        </p:sp>
        <p:sp>
          <p:nvSpPr>
            <p:cNvPr id="37" name="Freeform 22">
              <a:extLst>
                <a:ext uri="{FF2B5EF4-FFF2-40B4-BE49-F238E27FC236}">
                  <a16:creationId xmlns:a16="http://schemas.microsoft.com/office/drawing/2014/main" id="{3CDAA2E6-6DFD-4582-9095-F279B6AD63F9}"/>
                </a:ext>
              </a:extLst>
            </p:cNvPr>
            <p:cNvSpPr>
              <a:spLocks/>
            </p:cNvSpPr>
            <p:nvPr/>
          </p:nvSpPr>
          <p:spPr bwMode="auto">
            <a:xfrm>
              <a:off x="5040" y="2976"/>
              <a:ext cx="96" cy="96"/>
            </a:xfrm>
            <a:custGeom>
              <a:avLst/>
              <a:gdLst>
                <a:gd name="T0" fmla="*/ 96 w 96"/>
                <a:gd name="T1" fmla="*/ 0 h 96"/>
                <a:gd name="T2" fmla="*/ 0 w 96"/>
                <a:gd name="T3" fmla="*/ 0 h 96"/>
                <a:gd name="T4" fmla="*/ 0 w 96"/>
                <a:gd name="T5" fmla="*/ 96 h 96"/>
                <a:gd name="T6" fmla="*/ 96 w 96"/>
                <a:gd name="T7" fmla="*/ 96 h 96"/>
                <a:gd name="T8" fmla="*/ 96 w 96"/>
                <a:gd name="T9" fmla="*/ 0 h 96"/>
                <a:gd name="T10" fmla="*/ 0 60000 65536"/>
                <a:gd name="T11" fmla="*/ 0 60000 65536"/>
                <a:gd name="T12" fmla="*/ 0 60000 65536"/>
                <a:gd name="T13" fmla="*/ 0 60000 65536"/>
                <a:gd name="T14" fmla="*/ 0 60000 65536"/>
                <a:gd name="T15" fmla="*/ 0 w 96"/>
                <a:gd name="T16" fmla="*/ 0 h 96"/>
                <a:gd name="T17" fmla="*/ 96 w 96"/>
                <a:gd name="T18" fmla="*/ 96 h 96"/>
              </a:gdLst>
              <a:ahLst/>
              <a:cxnLst>
                <a:cxn ang="T10">
                  <a:pos x="T0" y="T1"/>
                </a:cxn>
                <a:cxn ang="T11">
                  <a:pos x="T2" y="T3"/>
                </a:cxn>
                <a:cxn ang="T12">
                  <a:pos x="T4" y="T5"/>
                </a:cxn>
                <a:cxn ang="T13">
                  <a:pos x="T6" y="T7"/>
                </a:cxn>
                <a:cxn ang="T14">
                  <a:pos x="T8" y="T9"/>
                </a:cxn>
              </a:cxnLst>
              <a:rect l="T15" t="T16" r="T17" b="T18"/>
              <a:pathLst>
                <a:path w="96" h="96">
                  <a:moveTo>
                    <a:pt x="96" y="0"/>
                  </a:moveTo>
                  <a:lnTo>
                    <a:pt x="0" y="0"/>
                  </a:lnTo>
                  <a:lnTo>
                    <a:pt x="0" y="96"/>
                  </a:lnTo>
                  <a:lnTo>
                    <a:pt x="96" y="96"/>
                  </a:lnTo>
                  <a:lnTo>
                    <a:pt x="96" y="0"/>
                  </a:lnTo>
                  <a:close/>
                </a:path>
              </a:pathLst>
            </a:custGeom>
            <a:solidFill>
              <a:srgbClr val="333399"/>
            </a:solidFill>
            <a:ln w="9525">
              <a:solidFill>
                <a:srgbClr val="000000"/>
              </a:solid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charset="0"/>
              </a:endParaRPr>
            </a:p>
          </p:txBody>
        </p:sp>
      </p:grpSp>
      <p:grpSp>
        <p:nvGrpSpPr>
          <p:cNvPr id="38" name="Group 23">
            <a:extLst>
              <a:ext uri="{FF2B5EF4-FFF2-40B4-BE49-F238E27FC236}">
                <a16:creationId xmlns:a16="http://schemas.microsoft.com/office/drawing/2014/main" id="{3327C757-08F2-41F5-B149-822D3B4C4321}"/>
              </a:ext>
            </a:extLst>
          </p:cNvPr>
          <p:cNvGrpSpPr>
            <a:grpSpLocks/>
          </p:cNvGrpSpPr>
          <p:nvPr/>
        </p:nvGrpSpPr>
        <p:grpSpPr bwMode="auto">
          <a:xfrm>
            <a:off x="560007" y="4649952"/>
            <a:ext cx="315654" cy="247635"/>
            <a:chOff x="4896" y="2256"/>
            <a:chExt cx="432" cy="816"/>
          </a:xfrm>
        </p:grpSpPr>
        <p:sp>
          <p:nvSpPr>
            <p:cNvPr id="39" name="Freeform 24">
              <a:extLst>
                <a:ext uri="{FF2B5EF4-FFF2-40B4-BE49-F238E27FC236}">
                  <a16:creationId xmlns:a16="http://schemas.microsoft.com/office/drawing/2014/main" id="{441BD69A-FBB5-4606-9628-D8E114C572A0}"/>
                </a:ext>
              </a:extLst>
            </p:cNvPr>
            <p:cNvSpPr>
              <a:spLocks/>
            </p:cNvSpPr>
            <p:nvPr/>
          </p:nvSpPr>
          <p:spPr bwMode="auto">
            <a:xfrm>
              <a:off x="4896" y="2256"/>
              <a:ext cx="432" cy="624"/>
            </a:xfrm>
            <a:custGeom>
              <a:avLst/>
              <a:gdLst>
                <a:gd name="T0" fmla="*/ 0 w 432"/>
                <a:gd name="T1" fmla="*/ 192 h 624"/>
                <a:gd name="T2" fmla="*/ 96 w 432"/>
                <a:gd name="T3" fmla="*/ 0 h 624"/>
                <a:gd name="T4" fmla="*/ 336 w 432"/>
                <a:gd name="T5" fmla="*/ 0 h 624"/>
                <a:gd name="T6" fmla="*/ 432 w 432"/>
                <a:gd name="T7" fmla="*/ 192 h 624"/>
                <a:gd name="T8" fmla="*/ 336 w 432"/>
                <a:gd name="T9" fmla="*/ 384 h 624"/>
                <a:gd name="T10" fmla="*/ 240 w 432"/>
                <a:gd name="T11" fmla="*/ 432 h 624"/>
                <a:gd name="T12" fmla="*/ 240 w 432"/>
                <a:gd name="T13" fmla="*/ 624 h 624"/>
                <a:gd name="T14" fmla="*/ 144 w 432"/>
                <a:gd name="T15" fmla="*/ 624 h 624"/>
                <a:gd name="T16" fmla="*/ 144 w 432"/>
                <a:gd name="T17" fmla="*/ 384 h 624"/>
                <a:gd name="T18" fmla="*/ 288 w 432"/>
                <a:gd name="T19" fmla="*/ 288 h 624"/>
                <a:gd name="T20" fmla="*/ 336 w 432"/>
                <a:gd name="T21" fmla="*/ 192 h 624"/>
                <a:gd name="T22" fmla="*/ 288 w 432"/>
                <a:gd name="T23" fmla="*/ 96 h 624"/>
                <a:gd name="T24" fmla="*/ 144 w 432"/>
                <a:gd name="T25" fmla="*/ 96 h 624"/>
                <a:gd name="T26" fmla="*/ 96 w 432"/>
                <a:gd name="T27" fmla="*/ 240 h 624"/>
                <a:gd name="T28" fmla="*/ 0 w 432"/>
                <a:gd name="T29" fmla="*/ 192 h 62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432"/>
                <a:gd name="T46" fmla="*/ 0 h 624"/>
                <a:gd name="T47" fmla="*/ 432 w 432"/>
                <a:gd name="T48" fmla="*/ 624 h 62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432" h="624">
                  <a:moveTo>
                    <a:pt x="0" y="192"/>
                  </a:moveTo>
                  <a:lnTo>
                    <a:pt x="96" y="0"/>
                  </a:lnTo>
                  <a:lnTo>
                    <a:pt x="336" y="0"/>
                  </a:lnTo>
                  <a:lnTo>
                    <a:pt x="432" y="192"/>
                  </a:lnTo>
                  <a:lnTo>
                    <a:pt x="336" y="384"/>
                  </a:lnTo>
                  <a:lnTo>
                    <a:pt x="240" y="432"/>
                  </a:lnTo>
                  <a:lnTo>
                    <a:pt x="240" y="624"/>
                  </a:lnTo>
                  <a:lnTo>
                    <a:pt x="144" y="624"/>
                  </a:lnTo>
                  <a:lnTo>
                    <a:pt x="144" y="384"/>
                  </a:lnTo>
                  <a:lnTo>
                    <a:pt x="288" y="288"/>
                  </a:lnTo>
                  <a:lnTo>
                    <a:pt x="336" y="192"/>
                  </a:lnTo>
                  <a:lnTo>
                    <a:pt x="288" y="96"/>
                  </a:lnTo>
                  <a:lnTo>
                    <a:pt x="144" y="96"/>
                  </a:lnTo>
                  <a:lnTo>
                    <a:pt x="96" y="240"/>
                  </a:lnTo>
                  <a:lnTo>
                    <a:pt x="0" y="192"/>
                  </a:lnTo>
                  <a:close/>
                </a:path>
              </a:pathLst>
            </a:custGeom>
            <a:solidFill>
              <a:srgbClr val="333399"/>
            </a:solidFill>
            <a:ln w="9525">
              <a:solidFill>
                <a:srgbClr val="000000"/>
              </a:solid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charset="0"/>
              </a:endParaRPr>
            </a:p>
          </p:txBody>
        </p:sp>
        <p:sp>
          <p:nvSpPr>
            <p:cNvPr id="40" name="Freeform 25">
              <a:extLst>
                <a:ext uri="{FF2B5EF4-FFF2-40B4-BE49-F238E27FC236}">
                  <a16:creationId xmlns:a16="http://schemas.microsoft.com/office/drawing/2014/main" id="{B4D2B18E-678F-4ACD-BDAC-00D1157625C0}"/>
                </a:ext>
              </a:extLst>
            </p:cNvPr>
            <p:cNvSpPr>
              <a:spLocks/>
            </p:cNvSpPr>
            <p:nvPr/>
          </p:nvSpPr>
          <p:spPr bwMode="auto">
            <a:xfrm>
              <a:off x="5040" y="2976"/>
              <a:ext cx="96" cy="96"/>
            </a:xfrm>
            <a:custGeom>
              <a:avLst/>
              <a:gdLst>
                <a:gd name="T0" fmla="*/ 96 w 96"/>
                <a:gd name="T1" fmla="*/ 0 h 96"/>
                <a:gd name="T2" fmla="*/ 0 w 96"/>
                <a:gd name="T3" fmla="*/ 0 h 96"/>
                <a:gd name="T4" fmla="*/ 0 w 96"/>
                <a:gd name="T5" fmla="*/ 96 h 96"/>
                <a:gd name="T6" fmla="*/ 96 w 96"/>
                <a:gd name="T7" fmla="*/ 96 h 96"/>
                <a:gd name="T8" fmla="*/ 96 w 96"/>
                <a:gd name="T9" fmla="*/ 0 h 96"/>
                <a:gd name="T10" fmla="*/ 0 60000 65536"/>
                <a:gd name="T11" fmla="*/ 0 60000 65536"/>
                <a:gd name="T12" fmla="*/ 0 60000 65536"/>
                <a:gd name="T13" fmla="*/ 0 60000 65536"/>
                <a:gd name="T14" fmla="*/ 0 60000 65536"/>
                <a:gd name="T15" fmla="*/ 0 w 96"/>
                <a:gd name="T16" fmla="*/ 0 h 96"/>
                <a:gd name="T17" fmla="*/ 96 w 96"/>
                <a:gd name="T18" fmla="*/ 96 h 96"/>
              </a:gdLst>
              <a:ahLst/>
              <a:cxnLst>
                <a:cxn ang="T10">
                  <a:pos x="T0" y="T1"/>
                </a:cxn>
                <a:cxn ang="T11">
                  <a:pos x="T2" y="T3"/>
                </a:cxn>
                <a:cxn ang="T12">
                  <a:pos x="T4" y="T5"/>
                </a:cxn>
                <a:cxn ang="T13">
                  <a:pos x="T6" y="T7"/>
                </a:cxn>
                <a:cxn ang="T14">
                  <a:pos x="T8" y="T9"/>
                </a:cxn>
              </a:cxnLst>
              <a:rect l="T15" t="T16" r="T17" b="T18"/>
              <a:pathLst>
                <a:path w="96" h="96">
                  <a:moveTo>
                    <a:pt x="96" y="0"/>
                  </a:moveTo>
                  <a:lnTo>
                    <a:pt x="0" y="0"/>
                  </a:lnTo>
                  <a:lnTo>
                    <a:pt x="0" y="96"/>
                  </a:lnTo>
                  <a:lnTo>
                    <a:pt x="96" y="96"/>
                  </a:lnTo>
                  <a:lnTo>
                    <a:pt x="96" y="0"/>
                  </a:lnTo>
                  <a:close/>
                </a:path>
              </a:pathLst>
            </a:custGeom>
            <a:solidFill>
              <a:srgbClr val="333399"/>
            </a:solidFill>
            <a:ln w="9525">
              <a:solidFill>
                <a:srgbClr val="000000"/>
              </a:solid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charset="0"/>
              </a:endParaRPr>
            </a:p>
          </p:txBody>
        </p:sp>
      </p:grpSp>
      <p:grpSp>
        <p:nvGrpSpPr>
          <p:cNvPr id="41" name="Group 20">
            <a:extLst>
              <a:ext uri="{FF2B5EF4-FFF2-40B4-BE49-F238E27FC236}">
                <a16:creationId xmlns:a16="http://schemas.microsoft.com/office/drawing/2014/main" id="{96B0C475-956B-453D-99F8-8AA24B97A863}"/>
              </a:ext>
            </a:extLst>
          </p:cNvPr>
          <p:cNvGrpSpPr>
            <a:grpSpLocks/>
          </p:cNvGrpSpPr>
          <p:nvPr/>
        </p:nvGrpSpPr>
        <p:grpSpPr bwMode="auto">
          <a:xfrm>
            <a:off x="555949" y="2808867"/>
            <a:ext cx="315654" cy="247635"/>
            <a:chOff x="4896" y="2256"/>
            <a:chExt cx="432" cy="816"/>
          </a:xfrm>
        </p:grpSpPr>
        <p:sp>
          <p:nvSpPr>
            <p:cNvPr id="42" name="Freeform 21">
              <a:extLst>
                <a:ext uri="{FF2B5EF4-FFF2-40B4-BE49-F238E27FC236}">
                  <a16:creationId xmlns:a16="http://schemas.microsoft.com/office/drawing/2014/main" id="{FBF8C978-4EEC-4F42-9A9C-44A7FFDE214E}"/>
                </a:ext>
              </a:extLst>
            </p:cNvPr>
            <p:cNvSpPr>
              <a:spLocks/>
            </p:cNvSpPr>
            <p:nvPr/>
          </p:nvSpPr>
          <p:spPr bwMode="auto">
            <a:xfrm>
              <a:off x="4896" y="2256"/>
              <a:ext cx="432" cy="624"/>
            </a:xfrm>
            <a:custGeom>
              <a:avLst/>
              <a:gdLst>
                <a:gd name="T0" fmla="*/ 0 w 432"/>
                <a:gd name="T1" fmla="*/ 192 h 624"/>
                <a:gd name="T2" fmla="*/ 96 w 432"/>
                <a:gd name="T3" fmla="*/ 0 h 624"/>
                <a:gd name="T4" fmla="*/ 336 w 432"/>
                <a:gd name="T5" fmla="*/ 0 h 624"/>
                <a:gd name="T6" fmla="*/ 432 w 432"/>
                <a:gd name="T7" fmla="*/ 192 h 624"/>
                <a:gd name="T8" fmla="*/ 336 w 432"/>
                <a:gd name="T9" fmla="*/ 384 h 624"/>
                <a:gd name="T10" fmla="*/ 240 w 432"/>
                <a:gd name="T11" fmla="*/ 432 h 624"/>
                <a:gd name="T12" fmla="*/ 240 w 432"/>
                <a:gd name="T13" fmla="*/ 624 h 624"/>
                <a:gd name="T14" fmla="*/ 144 w 432"/>
                <a:gd name="T15" fmla="*/ 624 h 624"/>
                <a:gd name="T16" fmla="*/ 144 w 432"/>
                <a:gd name="T17" fmla="*/ 384 h 624"/>
                <a:gd name="T18" fmla="*/ 288 w 432"/>
                <a:gd name="T19" fmla="*/ 288 h 624"/>
                <a:gd name="T20" fmla="*/ 336 w 432"/>
                <a:gd name="T21" fmla="*/ 192 h 624"/>
                <a:gd name="T22" fmla="*/ 288 w 432"/>
                <a:gd name="T23" fmla="*/ 96 h 624"/>
                <a:gd name="T24" fmla="*/ 144 w 432"/>
                <a:gd name="T25" fmla="*/ 96 h 624"/>
                <a:gd name="T26" fmla="*/ 96 w 432"/>
                <a:gd name="T27" fmla="*/ 240 h 624"/>
                <a:gd name="T28" fmla="*/ 0 w 432"/>
                <a:gd name="T29" fmla="*/ 192 h 62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432"/>
                <a:gd name="T46" fmla="*/ 0 h 624"/>
                <a:gd name="T47" fmla="*/ 432 w 432"/>
                <a:gd name="T48" fmla="*/ 624 h 62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432" h="624">
                  <a:moveTo>
                    <a:pt x="0" y="192"/>
                  </a:moveTo>
                  <a:lnTo>
                    <a:pt x="96" y="0"/>
                  </a:lnTo>
                  <a:lnTo>
                    <a:pt x="336" y="0"/>
                  </a:lnTo>
                  <a:lnTo>
                    <a:pt x="432" y="192"/>
                  </a:lnTo>
                  <a:lnTo>
                    <a:pt x="336" y="384"/>
                  </a:lnTo>
                  <a:lnTo>
                    <a:pt x="240" y="432"/>
                  </a:lnTo>
                  <a:lnTo>
                    <a:pt x="240" y="624"/>
                  </a:lnTo>
                  <a:lnTo>
                    <a:pt x="144" y="624"/>
                  </a:lnTo>
                  <a:lnTo>
                    <a:pt x="144" y="384"/>
                  </a:lnTo>
                  <a:lnTo>
                    <a:pt x="288" y="288"/>
                  </a:lnTo>
                  <a:lnTo>
                    <a:pt x="336" y="192"/>
                  </a:lnTo>
                  <a:lnTo>
                    <a:pt x="288" y="96"/>
                  </a:lnTo>
                  <a:lnTo>
                    <a:pt x="144" y="96"/>
                  </a:lnTo>
                  <a:lnTo>
                    <a:pt x="96" y="240"/>
                  </a:lnTo>
                  <a:lnTo>
                    <a:pt x="0" y="192"/>
                  </a:lnTo>
                  <a:close/>
                </a:path>
              </a:pathLst>
            </a:custGeom>
            <a:solidFill>
              <a:srgbClr val="333399"/>
            </a:solidFill>
            <a:ln w="9525">
              <a:solidFill>
                <a:srgbClr val="000000"/>
              </a:solid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charset="0"/>
              </a:endParaRPr>
            </a:p>
          </p:txBody>
        </p:sp>
        <p:sp>
          <p:nvSpPr>
            <p:cNvPr id="43" name="Freeform 22">
              <a:extLst>
                <a:ext uri="{FF2B5EF4-FFF2-40B4-BE49-F238E27FC236}">
                  <a16:creationId xmlns:a16="http://schemas.microsoft.com/office/drawing/2014/main" id="{51C90C58-9DD2-41E0-9476-D171A33593FD}"/>
                </a:ext>
              </a:extLst>
            </p:cNvPr>
            <p:cNvSpPr>
              <a:spLocks/>
            </p:cNvSpPr>
            <p:nvPr/>
          </p:nvSpPr>
          <p:spPr bwMode="auto">
            <a:xfrm>
              <a:off x="5040" y="2976"/>
              <a:ext cx="96" cy="96"/>
            </a:xfrm>
            <a:custGeom>
              <a:avLst/>
              <a:gdLst>
                <a:gd name="T0" fmla="*/ 96 w 96"/>
                <a:gd name="T1" fmla="*/ 0 h 96"/>
                <a:gd name="T2" fmla="*/ 0 w 96"/>
                <a:gd name="T3" fmla="*/ 0 h 96"/>
                <a:gd name="T4" fmla="*/ 0 w 96"/>
                <a:gd name="T5" fmla="*/ 96 h 96"/>
                <a:gd name="T6" fmla="*/ 96 w 96"/>
                <a:gd name="T7" fmla="*/ 96 h 96"/>
                <a:gd name="T8" fmla="*/ 96 w 96"/>
                <a:gd name="T9" fmla="*/ 0 h 96"/>
                <a:gd name="T10" fmla="*/ 0 60000 65536"/>
                <a:gd name="T11" fmla="*/ 0 60000 65536"/>
                <a:gd name="T12" fmla="*/ 0 60000 65536"/>
                <a:gd name="T13" fmla="*/ 0 60000 65536"/>
                <a:gd name="T14" fmla="*/ 0 60000 65536"/>
                <a:gd name="T15" fmla="*/ 0 w 96"/>
                <a:gd name="T16" fmla="*/ 0 h 96"/>
                <a:gd name="T17" fmla="*/ 96 w 96"/>
                <a:gd name="T18" fmla="*/ 96 h 96"/>
              </a:gdLst>
              <a:ahLst/>
              <a:cxnLst>
                <a:cxn ang="T10">
                  <a:pos x="T0" y="T1"/>
                </a:cxn>
                <a:cxn ang="T11">
                  <a:pos x="T2" y="T3"/>
                </a:cxn>
                <a:cxn ang="T12">
                  <a:pos x="T4" y="T5"/>
                </a:cxn>
                <a:cxn ang="T13">
                  <a:pos x="T6" y="T7"/>
                </a:cxn>
                <a:cxn ang="T14">
                  <a:pos x="T8" y="T9"/>
                </a:cxn>
              </a:cxnLst>
              <a:rect l="T15" t="T16" r="T17" b="T18"/>
              <a:pathLst>
                <a:path w="96" h="96">
                  <a:moveTo>
                    <a:pt x="96" y="0"/>
                  </a:moveTo>
                  <a:lnTo>
                    <a:pt x="0" y="0"/>
                  </a:lnTo>
                  <a:lnTo>
                    <a:pt x="0" y="96"/>
                  </a:lnTo>
                  <a:lnTo>
                    <a:pt x="96" y="96"/>
                  </a:lnTo>
                  <a:lnTo>
                    <a:pt x="96" y="0"/>
                  </a:lnTo>
                  <a:close/>
                </a:path>
              </a:pathLst>
            </a:custGeom>
            <a:solidFill>
              <a:srgbClr val="333399"/>
            </a:solidFill>
            <a:ln w="9525">
              <a:solidFill>
                <a:srgbClr val="000000"/>
              </a:solid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charset="0"/>
              </a:endParaRPr>
            </a:p>
          </p:txBody>
        </p:sp>
      </p:grpSp>
      <p:sp>
        <p:nvSpPr>
          <p:cNvPr id="44" name="Freeform 10">
            <a:extLst>
              <a:ext uri="{FF2B5EF4-FFF2-40B4-BE49-F238E27FC236}">
                <a16:creationId xmlns:a16="http://schemas.microsoft.com/office/drawing/2014/main" id="{60150F90-8883-450D-8E1F-DC7BA2C289E9}"/>
              </a:ext>
            </a:extLst>
          </p:cNvPr>
          <p:cNvSpPr>
            <a:spLocks/>
          </p:cNvSpPr>
          <p:nvPr/>
        </p:nvSpPr>
        <p:spPr bwMode="auto">
          <a:xfrm>
            <a:off x="571919" y="5006017"/>
            <a:ext cx="328807" cy="247635"/>
          </a:xfrm>
          <a:custGeom>
            <a:avLst/>
            <a:gdLst>
              <a:gd name="T0" fmla="*/ 2147483647 w 248"/>
              <a:gd name="T1" fmla="*/ 2147483647 h 144"/>
              <a:gd name="T2" fmla="*/ 2147483647 w 248"/>
              <a:gd name="T3" fmla="*/ 0 h 144"/>
              <a:gd name="T4" fmla="*/ 2147483647 w 248"/>
              <a:gd name="T5" fmla="*/ 2147483647 h 144"/>
              <a:gd name="T6" fmla="*/ 0 w 248"/>
              <a:gd name="T7" fmla="*/ 2147483647 h 144"/>
              <a:gd name="T8" fmla="*/ 2147483647 w 248"/>
              <a:gd name="T9" fmla="*/ 2147483647 h 144"/>
              <a:gd name="T10" fmla="*/ 0 60000 65536"/>
              <a:gd name="T11" fmla="*/ 0 60000 65536"/>
              <a:gd name="T12" fmla="*/ 0 60000 65536"/>
              <a:gd name="T13" fmla="*/ 0 60000 65536"/>
              <a:gd name="T14" fmla="*/ 0 60000 65536"/>
              <a:gd name="T15" fmla="*/ 0 w 248"/>
              <a:gd name="T16" fmla="*/ 0 h 144"/>
              <a:gd name="T17" fmla="*/ 248 w 248"/>
              <a:gd name="T18" fmla="*/ 144 h 144"/>
            </a:gdLst>
            <a:ahLst/>
            <a:cxnLst>
              <a:cxn ang="T10">
                <a:pos x="T0" y="T1"/>
              </a:cxn>
              <a:cxn ang="T11">
                <a:pos x="T2" y="T3"/>
              </a:cxn>
              <a:cxn ang="T12">
                <a:pos x="T4" y="T5"/>
              </a:cxn>
              <a:cxn ang="T13">
                <a:pos x="T6" y="T7"/>
              </a:cxn>
              <a:cxn ang="T14">
                <a:pos x="T8" y="T9"/>
              </a:cxn>
            </a:cxnLst>
            <a:rect l="T15" t="T16" r="T17" b="T18"/>
            <a:pathLst>
              <a:path w="248" h="144">
                <a:moveTo>
                  <a:pt x="77" y="144"/>
                </a:moveTo>
                <a:lnTo>
                  <a:pt x="248" y="0"/>
                </a:lnTo>
                <a:lnTo>
                  <a:pt x="86" y="94"/>
                </a:lnTo>
                <a:lnTo>
                  <a:pt x="0" y="51"/>
                </a:lnTo>
                <a:lnTo>
                  <a:pt x="77" y="144"/>
                </a:lnTo>
                <a:close/>
              </a:path>
            </a:pathLst>
          </a:custGeom>
          <a:solidFill>
            <a:srgbClr val="008000"/>
          </a:solidFill>
          <a:ln w="9525">
            <a:solidFill>
              <a:srgbClr val="000000"/>
            </a:solidFill>
            <a:round/>
            <a:headEnd/>
            <a:tailEnd/>
          </a:ln>
        </p:spPr>
        <p:txBody>
          <a:bodyPr lIns="68579" tIns="34289" rIns="68579" bIns="34289"/>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charset="0"/>
            </a:endParaRPr>
          </a:p>
        </p:txBody>
      </p:sp>
      <p:sp>
        <p:nvSpPr>
          <p:cNvPr id="45" name="Freeform 4">
            <a:extLst>
              <a:ext uri="{FF2B5EF4-FFF2-40B4-BE49-F238E27FC236}">
                <a16:creationId xmlns:a16="http://schemas.microsoft.com/office/drawing/2014/main" id="{578620B0-2EC8-4A88-B5B6-29D07DAC7661}"/>
              </a:ext>
            </a:extLst>
          </p:cNvPr>
          <p:cNvSpPr>
            <a:spLocks/>
          </p:cNvSpPr>
          <p:nvPr/>
        </p:nvSpPr>
        <p:spPr bwMode="auto">
          <a:xfrm>
            <a:off x="571919" y="2099951"/>
            <a:ext cx="328807" cy="247635"/>
          </a:xfrm>
          <a:custGeom>
            <a:avLst/>
            <a:gdLst>
              <a:gd name="T0" fmla="*/ 2147483647 w 248"/>
              <a:gd name="T1" fmla="*/ 2147483647 h 144"/>
              <a:gd name="T2" fmla="*/ 2147483647 w 248"/>
              <a:gd name="T3" fmla="*/ 0 h 144"/>
              <a:gd name="T4" fmla="*/ 2147483647 w 248"/>
              <a:gd name="T5" fmla="*/ 2147483647 h 144"/>
              <a:gd name="T6" fmla="*/ 0 w 248"/>
              <a:gd name="T7" fmla="*/ 2147483647 h 144"/>
              <a:gd name="T8" fmla="*/ 2147483647 w 248"/>
              <a:gd name="T9" fmla="*/ 2147483647 h 144"/>
              <a:gd name="T10" fmla="*/ 0 60000 65536"/>
              <a:gd name="T11" fmla="*/ 0 60000 65536"/>
              <a:gd name="T12" fmla="*/ 0 60000 65536"/>
              <a:gd name="T13" fmla="*/ 0 60000 65536"/>
              <a:gd name="T14" fmla="*/ 0 60000 65536"/>
              <a:gd name="T15" fmla="*/ 0 w 248"/>
              <a:gd name="T16" fmla="*/ 0 h 144"/>
              <a:gd name="T17" fmla="*/ 248 w 248"/>
              <a:gd name="T18" fmla="*/ 144 h 144"/>
            </a:gdLst>
            <a:ahLst/>
            <a:cxnLst>
              <a:cxn ang="T10">
                <a:pos x="T0" y="T1"/>
              </a:cxn>
              <a:cxn ang="T11">
                <a:pos x="T2" y="T3"/>
              </a:cxn>
              <a:cxn ang="T12">
                <a:pos x="T4" y="T5"/>
              </a:cxn>
              <a:cxn ang="T13">
                <a:pos x="T6" y="T7"/>
              </a:cxn>
              <a:cxn ang="T14">
                <a:pos x="T8" y="T9"/>
              </a:cxn>
            </a:cxnLst>
            <a:rect l="T15" t="T16" r="T17" b="T18"/>
            <a:pathLst>
              <a:path w="248" h="144">
                <a:moveTo>
                  <a:pt x="77" y="144"/>
                </a:moveTo>
                <a:lnTo>
                  <a:pt x="248" y="0"/>
                </a:lnTo>
                <a:lnTo>
                  <a:pt x="86" y="94"/>
                </a:lnTo>
                <a:lnTo>
                  <a:pt x="0" y="51"/>
                </a:lnTo>
                <a:lnTo>
                  <a:pt x="77" y="144"/>
                </a:lnTo>
                <a:close/>
              </a:path>
            </a:pathLst>
          </a:custGeom>
          <a:solidFill>
            <a:srgbClr val="008000"/>
          </a:solidFill>
          <a:ln w="9525">
            <a:solidFill>
              <a:srgbClr val="000000"/>
            </a:solidFill>
            <a:round/>
            <a:headEnd/>
            <a:tailEnd/>
          </a:ln>
        </p:spPr>
        <p:txBody>
          <a:bodyPr lIns="68579" tIns="34289" rIns="68579" bIns="34289"/>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charset="0"/>
            </a:endParaRPr>
          </a:p>
        </p:txBody>
      </p:sp>
      <p:sp>
        <p:nvSpPr>
          <p:cNvPr id="49" name="Freeform 8">
            <a:extLst>
              <a:ext uri="{FF2B5EF4-FFF2-40B4-BE49-F238E27FC236}">
                <a16:creationId xmlns:a16="http://schemas.microsoft.com/office/drawing/2014/main" id="{B58B4FEC-BD01-46A5-A08D-598A26990B6E}"/>
              </a:ext>
            </a:extLst>
          </p:cNvPr>
          <p:cNvSpPr>
            <a:spLocks/>
          </p:cNvSpPr>
          <p:nvPr/>
        </p:nvSpPr>
        <p:spPr bwMode="auto">
          <a:xfrm>
            <a:off x="585070" y="2453793"/>
            <a:ext cx="328807" cy="247635"/>
          </a:xfrm>
          <a:custGeom>
            <a:avLst/>
            <a:gdLst>
              <a:gd name="T0" fmla="*/ 2147483647 w 248"/>
              <a:gd name="T1" fmla="*/ 2147483647 h 144"/>
              <a:gd name="T2" fmla="*/ 2147483647 w 248"/>
              <a:gd name="T3" fmla="*/ 0 h 144"/>
              <a:gd name="T4" fmla="*/ 2147483647 w 248"/>
              <a:gd name="T5" fmla="*/ 2147483647 h 144"/>
              <a:gd name="T6" fmla="*/ 0 w 248"/>
              <a:gd name="T7" fmla="*/ 2147483647 h 144"/>
              <a:gd name="T8" fmla="*/ 2147483647 w 248"/>
              <a:gd name="T9" fmla="*/ 2147483647 h 144"/>
              <a:gd name="T10" fmla="*/ 0 60000 65536"/>
              <a:gd name="T11" fmla="*/ 0 60000 65536"/>
              <a:gd name="T12" fmla="*/ 0 60000 65536"/>
              <a:gd name="T13" fmla="*/ 0 60000 65536"/>
              <a:gd name="T14" fmla="*/ 0 60000 65536"/>
              <a:gd name="T15" fmla="*/ 0 w 248"/>
              <a:gd name="T16" fmla="*/ 0 h 144"/>
              <a:gd name="T17" fmla="*/ 248 w 248"/>
              <a:gd name="T18" fmla="*/ 144 h 144"/>
            </a:gdLst>
            <a:ahLst/>
            <a:cxnLst>
              <a:cxn ang="T10">
                <a:pos x="T0" y="T1"/>
              </a:cxn>
              <a:cxn ang="T11">
                <a:pos x="T2" y="T3"/>
              </a:cxn>
              <a:cxn ang="T12">
                <a:pos x="T4" y="T5"/>
              </a:cxn>
              <a:cxn ang="T13">
                <a:pos x="T6" y="T7"/>
              </a:cxn>
              <a:cxn ang="T14">
                <a:pos x="T8" y="T9"/>
              </a:cxn>
            </a:cxnLst>
            <a:rect l="T15" t="T16" r="T17" b="T18"/>
            <a:pathLst>
              <a:path w="248" h="144">
                <a:moveTo>
                  <a:pt x="77" y="144"/>
                </a:moveTo>
                <a:lnTo>
                  <a:pt x="248" y="0"/>
                </a:lnTo>
                <a:lnTo>
                  <a:pt x="86" y="94"/>
                </a:lnTo>
                <a:lnTo>
                  <a:pt x="0" y="51"/>
                </a:lnTo>
                <a:lnTo>
                  <a:pt x="77" y="144"/>
                </a:lnTo>
                <a:close/>
              </a:path>
            </a:pathLst>
          </a:custGeom>
          <a:solidFill>
            <a:srgbClr val="008000"/>
          </a:solidFill>
          <a:ln w="9525">
            <a:solidFill>
              <a:srgbClr val="000000"/>
            </a:solidFill>
            <a:round/>
            <a:headEnd/>
            <a:tailEnd/>
          </a:ln>
        </p:spPr>
        <p:txBody>
          <a:bodyPr lIns="68579" tIns="34289" rIns="68579" bIns="34289"/>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8">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8">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8">
                                            <p:txEl>
                                              <p:pRg st="6" end="6"/>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8">
                                            <p:txEl>
                                              <p:pRg st="7" end="7"/>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28">
                                            <p:txEl>
                                              <p:pRg st="8" end="8"/>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35"/>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28">
                                            <p:txEl>
                                              <p:pRg st="9" end="9"/>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33"/>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28">
                                            <p:txEl>
                                              <p:pRg st="10" end="10"/>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38"/>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28">
                                            <p:txEl>
                                              <p:pRg st="11" end="11"/>
                                            </p:txEl>
                                          </p:spTgt>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44"/>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28">
                                            <p:txEl>
                                              <p:pRg st="12" end="12"/>
                                            </p:txEl>
                                          </p:spTgt>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31"/>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nodeType="clickEffect">
                                  <p:stCondLst>
                                    <p:cond delay="0"/>
                                  </p:stCondLst>
                                  <p:childTnLst>
                                    <p:set>
                                      <p:cBhvr>
                                        <p:cTn id="94" dur="1" fill="hold">
                                          <p:stCondLst>
                                            <p:cond delay="0"/>
                                          </p:stCondLst>
                                        </p:cTn>
                                        <p:tgtEl>
                                          <p:spTgt spid="28">
                                            <p:txEl>
                                              <p:pRg st="13" end="13"/>
                                            </p:txEl>
                                          </p:spTgt>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grpId="0" nodeType="clickEffect">
                                  <p:stCondLst>
                                    <p:cond delay="0"/>
                                  </p:stCondLst>
                                  <p:childTnLst>
                                    <p:set>
                                      <p:cBhvr>
                                        <p:cTn id="98"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animBg="1"/>
      <p:bldP spid="31" grpId="0" animBg="1"/>
      <p:bldP spid="32" grpId="0" animBg="1"/>
      <p:bldP spid="33" grpId="0" animBg="1"/>
      <p:bldP spid="34" grpId="0" animBg="1"/>
      <p:bldP spid="44" grpId="0" animBg="1"/>
      <p:bldP spid="45" grpId="0" animBg="1"/>
      <p:bldP spid="49"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Course Information</a:t>
            </a:r>
          </a:p>
        </p:txBody>
      </p:sp>
      <p:sp>
        <p:nvSpPr>
          <p:cNvPr id="3" name="Content Placeholder 2"/>
          <p:cNvSpPr>
            <a:spLocks noGrp="1"/>
          </p:cNvSpPr>
          <p:nvPr>
            <p:ph idx="1"/>
          </p:nvPr>
        </p:nvSpPr>
        <p:spPr/>
        <p:txBody>
          <a:bodyPr/>
          <a:lstStyle/>
          <a:p>
            <a:r>
              <a:rPr lang="en-US" dirty="0"/>
              <a:t>Website: </a:t>
            </a:r>
            <a:r>
              <a:rPr lang="en-US" dirty="0">
                <a:hlinkClick r:id="rId2"/>
              </a:rPr>
              <a:t>https://www.cs.cmu.edu/~15381</a:t>
            </a:r>
            <a:endParaRPr lang="en-US" dirty="0"/>
          </a:p>
          <a:p>
            <a:endParaRPr lang="en-US" dirty="0"/>
          </a:p>
          <a:p>
            <a:r>
              <a:rPr lang="en-US" dirty="0"/>
              <a:t>Canvas: </a:t>
            </a:r>
            <a:r>
              <a:rPr lang="en-US" dirty="0">
                <a:hlinkClick r:id="rId3"/>
              </a:rPr>
              <a:t>canvas.cmu.edu</a:t>
            </a:r>
            <a:endParaRPr lang="en-US" dirty="0"/>
          </a:p>
          <a:p>
            <a:endParaRPr lang="en-US" dirty="0"/>
          </a:p>
          <a:p>
            <a:r>
              <a:rPr lang="en-US" dirty="0"/>
              <a:t>Gradescope: </a:t>
            </a:r>
            <a:r>
              <a:rPr lang="en-US" dirty="0">
                <a:hlinkClick r:id="rId4"/>
              </a:rPr>
              <a:t>gradescope.com</a:t>
            </a:r>
            <a:endParaRPr lang="en-US" dirty="0"/>
          </a:p>
          <a:p>
            <a:endParaRPr lang="en-US" dirty="0"/>
          </a:p>
          <a:p>
            <a:r>
              <a:rPr lang="en-US" dirty="0"/>
              <a:t>Communication: </a:t>
            </a:r>
            <a:r>
              <a:rPr lang="en-US" dirty="0">
                <a:hlinkClick r:id="rId5"/>
              </a:rPr>
              <a:t>piazza.com</a:t>
            </a:r>
            <a:endParaRPr lang="en-US" dirty="0"/>
          </a:p>
          <a:p>
            <a:r>
              <a:rPr lang="en-US" dirty="0"/>
              <a:t>E-mail: </a:t>
            </a:r>
            <a:r>
              <a:rPr lang="en-US" dirty="0">
                <a:hlinkClick r:id="rId6"/>
              </a:rPr>
              <a:t>pvirtue@cmu.edu</a:t>
            </a:r>
            <a:endParaRPr lang="en-US" dirty="0"/>
          </a:p>
          <a:p>
            <a:endParaRPr lang="en-US" dirty="0"/>
          </a:p>
          <a:p>
            <a:r>
              <a:rPr lang="en-US" dirty="0"/>
              <a:t>Prerequisites/Corequisites</a:t>
            </a:r>
          </a:p>
          <a:p>
            <a:r>
              <a:rPr lang="en-US" dirty="0"/>
              <a:t>Course Scope</a:t>
            </a:r>
          </a:p>
          <a:p>
            <a:endParaRPr lang="en-US" dirty="0"/>
          </a:p>
        </p:txBody>
      </p:sp>
      <p:pic>
        <p:nvPicPr>
          <p:cNvPr id="5" name="Picture 4"/>
          <p:cNvPicPr>
            <a:picLocks noChangeAspect="1"/>
          </p:cNvPicPr>
          <p:nvPr/>
        </p:nvPicPr>
        <p:blipFill>
          <a:blip r:embed="rId7"/>
          <a:stretch>
            <a:fillRect/>
          </a:stretch>
        </p:blipFill>
        <p:spPr>
          <a:xfrm>
            <a:off x="5385612" y="4182084"/>
            <a:ext cx="1727200" cy="546739"/>
          </a:xfrm>
          <a:prstGeom prst="rect">
            <a:avLst/>
          </a:prstGeom>
        </p:spPr>
      </p:pic>
      <p:pic>
        <p:nvPicPr>
          <p:cNvPr id="1026" name="Picture 2" descr="Image result for canvas">
            <a:extLst>
              <a:ext uri="{FF2B5EF4-FFF2-40B4-BE49-F238E27FC236}">
                <a16:creationId xmlns:a16="http://schemas.microsoft.com/office/drawing/2014/main" id="{60BAA0EC-16D6-490A-BD2C-36027B34C5D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85612" y="2046344"/>
            <a:ext cx="848573" cy="69459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gradescope">
            <a:extLst>
              <a:ext uri="{FF2B5EF4-FFF2-40B4-BE49-F238E27FC236}">
                <a16:creationId xmlns:a16="http://schemas.microsoft.com/office/drawing/2014/main" id="{F052E9B4-DA9C-4431-8B1E-209757577BCD}"/>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t="34145" b="44402"/>
          <a:stretch/>
        </p:blipFill>
        <p:spPr bwMode="auto">
          <a:xfrm>
            <a:off x="5286461" y="3183882"/>
            <a:ext cx="3240595" cy="5214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6693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Announcements</a:t>
            </a:r>
          </a:p>
        </p:txBody>
      </p:sp>
      <p:sp>
        <p:nvSpPr>
          <p:cNvPr id="3" name="Content Placeholder 2"/>
          <p:cNvSpPr>
            <a:spLocks noGrp="1"/>
          </p:cNvSpPr>
          <p:nvPr>
            <p:ph idx="1"/>
          </p:nvPr>
        </p:nvSpPr>
        <p:spPr/>
        <p:txBody>
          <a:bodyPr/>
          <a:lstStyle/>
          <a:p>
            <a:r>
              <a:rPr lang="en-US" dirty="0"/>
              <a:t>Recitation starting this Fri 3pm, GHC 4401 (recommended)</a:t>
            </a:r>
          </a:p>
          <a:p>
            <a:r>
              <a:rPr lang="en-US" dirty="0"/>
              <a:t>No class next Mon 1/21, MLK Holiday</a:t>
            </a:r>
          </a:p>
          <a:p>
            <a:endParaRPr lang="en-US" dirty="0"/>
          </a:p>
          <a:p>
            <a:r>
              <a:rPr lang="en-US" dirty="0"/>
              <a:t>Assignments:</a:t>
            </a:r>
          </a:p>
          <a:p>
            <a:pPr marL="457200" indent="-457200">
              <a:buFont typeface="Wingdings" panose="05000000000000000000" pitchFamily="2" charset="2"/>
              <a:buChar char="§"/>
            </a:pPr>
            <a:r>
              <a:rPr lang="en-US" dirty="0">
                <a:solidFill>
                  <a:schemeClr val="tx1"/>
                </a:solidFill>
              </a:rPr>
              <a:t>HW1 (online)</a:t>
            </a:r>
          </a:p>
          <a:p>
            <a:pPr marL="917575" lvl="2" indent="-457200"/>
            <a:r>
              <a:rPr lang="en-US" sz="2800" dirty="0">
                <a:solidFill>
                  <a:schemeClr val="tx1"/>
                </a:solidFill>
              </a:rPr>
              <a:t>Released tomorrow</a:t>
            </a:r>
          </a:p>
          <a:p>
            <a:pPr marL="917575" lvl="2" indent="-457200"/>
            <a:r>
              <a:rPr lang="en-US" sz="2800" dirty="0">
                <a:solidFill>
                  <a:schemeClr val="tx1"/>
                </a:solidFill>
              </a:rPr>
              <a:t>Due Tue 1/22, 10 pm</a:t>
            </a:r>
          </a:p>
          <a:p>
            <a:pPr marL="457200" indent="-457200">
              <a:buFont typeface="Wingdings" panose="05000000000000000000" pitchFamily="2" charset="2"/>
              <a:buChar char="§"/>
            </a:pPr>
            <a:r>
              <a:rPr lang="en-US" dirty="0">
                <a:solidFill>
                  <a:schemeClr val="tx1"/>
                </a:solidFill>
              </a:rPr>
              <a:t>P0: Python &amp; </a:t>
            </a:r>
            <a:r>
              <a:rPr lang="en-US" dirty="0" err="1">
                <a:solidFill>
                  <a:schemeClr val="tx1"/>
                </a:solidFill>
              </a:rPr>
              <a:t>Autograder</a:t>
            </a:r>
            <a:r>
              <a:rPr lang="en-US" dirty="0">
                <a:solidFill>
                  <a:schemeClr val="tx1"/>
                </a:solidFill>
              </a:rPr>
              <a:t> Tutorial</a:t>
            </a:r>
          </a:p>
          <a:p>
            <a:pPr marL="917575" lvl="2" indent="-457200"/>
            <a:r>
              <a:rPr lang="en-US" sz="2800" dirty="0">
                <a:solidFill>
                  <a:schemeClr val="tx1"/>
                </a:solidFill>
              </a:rPr>
              <a:t>Required, but worth zero points</a:t>
            </a:r>
            <a:endParaRPr lang="en-US" sz="2800" dirty="0"/>
          </a:p>
          <a:p>
            <a:pPr marL="917575" lvl="2" indent="-457200"/>
            <a:r>
              <a:rPr lang="en-US" sz="2800" dirty="0">
                <a:solidFill>
                  <a:schemeClr val="tx1"/>
                </a:solidFill>
              </a:rPr>
              <a:t>Due Thu 1/24, 10 pm</a:t>
            </a:r>
          </a:p>
          <a:p>
            <a:endParaRPr lang="en-US" dirty="0"/>
          </a:p>
        </p:txBody>
      </p:sp>
    </p:spTree>
    <p:extLst>
      <p:ext uri="{BB962C8B-B14F-4D97-AF65-F5344CB8AC3E}">
        <p14:creationId xmlns:p14="http://schemas.microsoft.com/office/powerpoint/2010/main" val="33491663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pPr eaLnBrk="1" hangingPunct="1"/>
            <a:r>
              <a:rPr lang="en-US">
                <a:solidFill>
                  <a:schemeClr val="tx1"/>
                </a:solidFill>
              </a:rPr>
              <a:t>Today</a:t>
            </a:r>
          </a:p>
        </p:txBody>
      </p:sp>
      <p:sp>
        <p:nvSpPr>
          <p:cNvPr id="9219" name="Rectangle 3"/>
          <p:cNvSpPr>
            <a:spLocks noGrp="1" noChangeArrowheads="1"/>
          </p:cNvSpPr>
          <p:nvPr>
            <p:ph type="body" idx="1"/>
          </p:nvPr>
        </p:nvSpPr>
        <p:spPr>
          <a:xfrm>
            <a:off x="1117600" y="1828801"/>
            <a:ext cx="7010400" cy="4525963"/>
          </a:xfrm>
        </p:spPr>
        <p:txBody>
          <a:bodyPr/>
          <a:lstStyle/>
          <a:p>
            <a:pPr eaLnBrk="1" hangingPunct="1"/>
            <a:endParaRPr lang="en-US" sz="800" dirty="0"/>
          </a:p>
          <a:p>
            <a:pPr eaLnBrk="1" hangingPunct="1"/>
            <a:r>
              <a:rPr lang="en-US" dirty="0"/>
              <a:t>What is artificial intelligence?</a:t>
            </a:r>
          </a:p>
          <a:p>
            <a:pPr eaLnBrk="1" hangingPunct="1"/>
            <a:endParaRPr lang="en-US" dirty="0"/>
          </a:p>
          <a:p>
            <a:pPr eaLnBrk="1" hangingPunct="1"/>
            <a:r>
              <a:rPr lang="en-US" dirty="0"/>
              <a:t>A brief history of AI</a:t>
            </a:r>
          </a:p>
          <a:p>
            <a:pPr eaLnBrk="1" hangingPunct="1"/>
            <a:endParaRPr lang="en-US" dirty="0"/>
          </a:p>
          <a:p>
            <a:pPr eaLnBrk="1" hangingPunct="1"/>
            <a:r>
              <a:rPr lang="en-US" dirty="0"/>
              <a:t>AI applications and techniques</a:t>
            </a:r>
          </a:p>
        </p:txBody>
      </p:sp>
      <p:pic>
        <p:nvPicPr>
          <p:cNvPr id="22529" name="Picture 1" descr="C:\Temp\ketrina\Today.png"/>
          <p:cNvPicPr>
            <a:picLocks noChangeAspect="1" noChangeArrowheads="1"/>
          </p:cNvPicPr>
          <p:nvPr/>
        </p:nvPicPr>
        <p:blipFill>
          <a:blip r:embed="rId3" cstate="print"/>
          <a:srcRect/>
          <a:stretch>
            <a:fillRect/>
          </a:stretch>
        </p:blipFill>
        <p:spPr bwMode="auto">
          <a:xfrm>
            <a:off x="7112000" y="1498601"/>
            <a:ext cx="4049853" cy="4533900"/>
          </a:xfrm>
          <a:prstGeom prst="rect">
            <a:avLst/>
          </a:prstGeom>
          <a:noFill/>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2531" name="Rectangle 4"/>
          <p:cNvSpPr>
            <a:spLocks noGrp="1" noChangeArrowheads="1"/>
          </p:cNvSpPr>
          <p:nvPr>
            <p:ph type="title"/>
          </p:nvPr>
        </p:nvSpPr>
        <p:spPr/>
        <p:txBody>
          <a:bodyPr rIns="132077">
            <a:noAutofit/>
          </a:bodyPr>
          <a:lstStyle/>
          <a:p>
            <a:r>
              <a:rPr lang="en-US"/>
              <a:t>Designing Rational Agents</a:t>
            </a:r>
          </a:p>
        </p:txBody>
      </p:sp>
      <p:sp>
        <p:nvSpPr>
          <p:cNvPr id="27653" name="Rectangle 5"/>
          <p:cNvSpPr>
            <a:spLocks noGrp="1" noChangeArrowheads="1"/>
          </p:cNvSpPr>
          <p:nvPr>
            <p:ph type="body" idx="1"/>
          </p:nvPr>
        </p:nvSpPr>
        <p:spPr>
          <a:xfrm>
            <a:off x="304800" y="1193800"/>
            <a:ext cx="7213600" cy="3860800"/>
          </a:xfrm>
        </p:spPr>
        <p:txBody>
          <a:bodyPr rIns="132077"/>
          <a:lstStyle/>
          <a:p>
            <a:pPr marL="457178" indent="-457178">
              <a:spcBef>
                <a:spcPct val="0"/>
              </a:spcBef>
            </a:pPr>
            <a:r>
              <a:rPr lang="en-US" dirty="0"/>
              <a:t>An </a:t>
            </a:r>
            <a:r>
              <a:rPr lang="en-US" b="1" dirty="0"/>
              <a:t>agent</a:t>
            </a:r>
            <a:r>
              <a:rPr lang="en-US" dirty="0"/>
              <a:t> is an entity that </a:t>
            </a:r>
            <a:r>
              <a:rPr lang="en-US" i="1" dirty="0"/>
              <a:t>perceives</a:t>
            </a:r>
            <a:r>
              <a:rPr lang="en-US" dirty="0"/>
              <a:t> and </a:t>
            </a:r>
            <a:r>
              <a:rPr lang="en-US" i="1" dirty="0"/>
              <a:t>acts</a:t>
            </a:r>
            <a:r>
              <a:rPr lang="en-US" dirty="0"/>
              <a:t>.</a:t>
            </a:r>
          </a:p>
          <a:p>
            <a:pPr marL="457178" indent="-457178">
              <a:spcBef>
                <a:spcPts val="1500"/>
              </a:spcBef>
            </a:pPr>
            <a:r>
              <a:rPr lang="en-US" dirty="0"/>
              <a:t>A </a:t>
            </a:r>
            <a:r>
              <a:rPr lang="en-US" b="1" dirty="0"/>
              <a:t>rational agent</a:t>
            </a:r>
            <a:r>
              <a:rPr lang="en-US" b="1" i="1" dirty="0"/>
              <a:t> </a:t>
            </a:r>
            <a:r>
              <a:rPr lang="en-US" dirty="0"/>
              <a:t>selects actions that maximize its (expected) </a:t>
            </a:r>
            <a:r>
              <a:rPr lang="en-US" b="1" dirty="0"/>
              <a:t>utility</a:t>
            </a:r>
            <a:r>
              <a:rPr lang="en-US" dirty="0"/>
              <a:t>.  </a:t>
            </a:r>
          </a:p>
          <a:p>
            <a:pPr marL="457178" indent="-457178">
              <a:spcBef>
                <a:spcPts val="1500"/>
              </a:spcBef>
            </a:pPr>
            <a:r>
              <a:rPr lang="en-US" dirty="0"/>
              <a:t>Characteristics of the </a:t>
            </a:r>
            <a:r>
              <a:rPr lang="en-US" b="1" dirty="0"/>
              <a:t>percepts, environment,</a:t>
            </a:r>
            <a:r>
              <a:rPr lang="en-US" dirty="0"/>
              <a:t> and </a:t>
            </a:r>
            <a:r>
              <a:rPr lang="en-US" b="1" dirty="0"/>
              <a:t>action space </a:t>
            </a:r>
            <a:r>
              <a:rPr lang="en-US" dirty="0"/>
              <a:t>dictate techniques for selecting rational actions</a:t>
            </a:r>
          </a:p>
          <a:p>
            <a:pPr marL="457178" indent="-457178">
              <a:spcBef>
                <a:spcPts val="1500"/>
              </a:spcBef>
            </a:pPr>
            <a:r>
              <a:rPr lang="en-US" b="1" dirty="0">
                <a:solidFill>
                  <a:srgbClr val="333399"/>
                </a:solidFill>
                <a:cs typeface="Arial" charset="0"/>
              </a:rPr>
              <a:t>This course </a:t>
            </a:r>
            <a:r>
              <a:rPr lang="en-US" dirty="0">
                <a:solidFill>
                  <a:srgbClr val="333399"/>
                </a:solidFill>
                <a:cs typeface="Arial" charset="0"/>
              </a:rPr>
              <a:t>is about:</a:t>
            </a:r>
          </a:p>
          <a:p>
            <a:pPr marL="839746" lvl="1" indent="-342882">
              <a:lnSpc>
                <a:spcPct val="80000"/>
              </a:lnSpc>
              <a:spcBef>
                <a:spcPts val="739"/>
              </a:spcBef>
              <a:buSzPct val="100000"/>
            </a:pPr>
            <a:r>
              <a:rPr lang="en-US" dirty="0">
                <a:cs typeface="Arial" charset="0"/>
              </a:rPr>
              <a:t>General AI techniques for a variety of problem types</a:t>
            </a:r>
          </a:p>
          <a:p>
            <a:pPr marL="839746" lvl="1" indent="-342882">
              <a:lnSpc>
                <a:spcPct val="80000"/>
              </a:lnSpc>
              <a:spcBef>
                <a:spcPts val="739"/>
              </a:spcBef>
              <a:buSzPct val="100000"/>
            </a:pPr>
            <a:r>
              <a:rPr lang="en-US" dirty="0">
                <a:cs typeface="Arial" charset="0"/>
              </a:rPr>
              <a:t>Learning to recognize when and how a new problem can be solved with an existing technique</a:t>
            </a:r>
          </a:p>
          <a:p>
            <a:pPr marL="457178" indent="-457178">
              <a:spcBef>
                <a:spcPts val="1500"/>
              </a:spcBef>
            </a:pPr>
            <a:endParaRPr lang="en-US" sz="2133" dirty="0"/>
          </a:p>
        </p:txBody>
      </p:sp>
      <p:grpSp>
        <p:nvGrpSpPr>
          <p:cNvPr id="34" name="Group 33"/>
          <p:cNvGrpSpPr/>
          <p:nvPr/>
        </p:nvGrpSpPr>
        <p:grpSpPr>
          <a:xfrm>
            <a:off x="7721602" y="4564064"/>
            <a:ext cx="3860797" cy="1912937"/>
            <a:chOff x="4616215" y="3194447"/>
            <a:chExt cx="4052397" cy="1434703"/>
          </a:xfrm>
        </p:grpSpPr>
        <p:sp>
          <p:nvSpPr>
            <p:cNvPr id="19" name="AutoShape 7"/>
            <p:cNvSpPr>
              <a:spLocks/>
            </p:cNvSpPr>
            <p:nvPr/>
          </p:nvSpPr>
          <p:spPr bwMode="auto">
            <a:xfrm>
              <a:off x="4616215" y="3200398"/>
              <a:ext cx="1919558" cy="1309688"/>
            </a:xfrm>
            <a:prstGeom prst="roundRect">
              <a:avLst>
                <a:gd name="adj" fmla="val 10912"/>
              </a:avLst>
            </a:prstGeom>
            <a:solidFill>
              <a:srgbClr val="9FB0D1"/>
            </a:solidFill>
            <a:ln w="12700">
              <a:solidFill>
                <a:schemeClr val="tx1"/>
              </a:solidFill>
              <a:round/>
              <a:headEnd/>
              <a:tailEnd/>
            </a:ln>
          </p:spPr>
          <p:txBody>
            <a:bodyPr lIns="0" tIns="0" rIns="0" bIns="0"/>
            <a:lstStyle/>
            <a:p>
              <a:endParaRPr lang="en-US" sz="2133">
                <a:latin typeface="Calibri" pitchFamily="34" charset="0"/>
              </a:endParaRPr>
            </a:p>
          </p:txBody>
        </p:sp>
        <p:sp>
          <p:nvSpPr>
            <p:cNvPr id="20" name="Line 8"/>
            <p:cNvSpPr>
              <a:spLocks noChangeShapeType="1"/>
            </p:cNvSpPr>
            <p:nvPr/>
          </p:nvSpPr>
          <p:spPr bwMode="auto">
            <a:xfrm rot="10800000" flipH="1">
              <a:off x="5611414" y="3672670"/>
              <a:ext cx="0" cy="531019"/>
            </a:xfrm>
            <a:prstGeom prst="line">
              <a:avLst/>
            </a:prstGeom>
            <a:noFill/>
            <a:ln w="25400">
              <a:solidFill>
                <a:schemeClr val="tx1"/>
              </a:solidFill>
              <a:round/>
              <a:headEnd type="stealth" w="med" len="med"/>
              <a:tailEnd/>
            </a:ln>
          </p:spPr>
          <p:txBody>
            <a:bodyPr lIns="91439" tIns="45719" rIns="91439" bIns="45719"/>
            <a:lstStyle/>
            <a:p>
              <a:endParaRPr lang="en-US" sz="2133">
                <a:latin typeface="Calibri" pitchFamily="34" charset="0"/>
              </a:endParaRPr>
            </a:p>
          </p:txBody>
        </p:sp>
        <p:sp>
          <p:nvSpPr>
            <p:cNvPr id="21" name="Rectangle 9"/>
            <p:cNvSpPr>
              <a:spLocks/>
            </p:cNvSpPr>
            <p:nvPr/>
          </p:nvSpPr>
          <p:spPr bwMode="auto">
            <a:xfrm rot="16200000">
              <a:off x="4687016" y="3598189"/>
              <a:ext cx="564897" cy="493220"/>
            </a:xfrm>
            <a:prstGeom prst="rect">
              <a:avLst/>
            </a:prstGeom>
            <a:noFill/>
            <a:ln w="12700">
              <a:noFill/>
              <a:miter lim="800000"/>
              <a:headEnd/>
              <a:tailEnd/>
            </a:ln>
          </p:spPr>
          <p:txBody>
            <a:bodyPr lIns="0" tIns="0" rIns="40639" bIns="0"/>
            <a:lstStyle/>
            <a:p>
              <a:pPr marL="39686"/>
              <a:r>
                <a:rPr lang="en-US" sz="2133" b="1" dirty="0">
                  <a:latin typeface="Calibri" pitchFamily="34" charset="0"/>
                  <a:cs typeface="Arial" charset="0"/>
                </a:rPr>
                <a:t>Agent</a:t>
              </a:r>
            </a:p>
          </p:txBody>
        </p:sp>
        <p:grpSp>
          <p:nvGrpSpPr>
            <p:cNvPr id="22" name="Group 10"/>
            <p:cNvGrpSpPr>
              <a:grpSpLocks/>
            </p:cNvGrpSpPr>
            <p:nvPr/>
          </p:nvGrpSpPr>
          <p:grpSpPr bwMode="auto">
            <a:xfrm>
              <a:off x="5363764" y="3748869"/>
              <a:ext cx="476250" cy="323850"/>
              <a:chOff x="0" y="0"/>
              <a:chExt cx="400" cy="272"/>
            </a:xfrm>
          </p:grpSpPr>
          <p:sp>
            <p:nvSpPr>
              <p:cNvPr id="23" name="AutoShape 11"/>
              <p:cNvSpPr>
                <a:spLocks/>
              </p:cNvSpPr>
              <p:nvPr/>
            </p:nvSpPr>
            <p:spPr bwMode="auto">
              <a:xfrm>
                <a:off x="0" y="0"/>
                <a:ext cx="400" cy="272"/>
              </a:xfrm>
              <a:prstGeom prst="roundRect">
                <a:avLst>
                  <a:gd name="adj" fmla="val 28120"/>
                </a:avLst>
              </a:prstGeom>
              <a:solidFill>
                <a:srgbClr val="FFFFFF"/>
              </a:solidFill>
              <a:ln w="12700">
                <a:solidFill>
                  <a:schemeClr val="tx1"/>
                </a:solidFill>
                <a:round/>
                <a:headEnd/>
                <a:tailEnd/>
              </a:ln>
            </p:spPr>
            <p:txBody>
              <a:bodyPr lIns="0" tIns="0" rIns="0" bIns="0"/>
              <a:lstStyle/>
              <a:p>
                <a:endParaRPr lang="en-US" sz="2133">
                  <a:latin typeface="Calibri" pitchFamily="34" charset="0"/>
                </a:endParaRPr>
              </a:p>
            </p:txBody>
          </p:sp>
          <p:sp>
            <p:nvSpPr>
              <p:cNvPr id="24" name="Rectangle 12"/>
              <p:cNvSpPr>
                <a:spLocks/>
              </p:cNvSpPr>
              <p:nvPr/>
            </p:nvSpPr>
            <p:spPr bwMode="auto">
              <a:xfrm>
                <a:off x="135" y="32"/>
                <a:ext cx="139" cy="236"/>
              </a:xfrm>
              <a:prstGeom prst="rect">
                <a:avLst/>
              </a:prstGeom>
              <a:noFill/>
              <a:ln w="12700">
                <a:noFill/>
                <a:miter lim="800000"/>
                <a:headEnd/>
                <a:tailEnd/>
              </a:ln>
            </p:spPr>
            <p:txBody>
              <a:bodyPr lIns="0" tIns="0" rIns="54185" bIns="0"/>
              <a:lstStyle/>
              <a:p>
                <a:pPr marL="39686" algn="ctr"/>
                <a:r>
                  <a:rPr lang="en-US" sz="2133" b="1" dirty="0">
                    <a:latin typeface="Calibri" pitchFamily="34" charset="0"/>
                    <a:cs typeface="Arial" charset="0"/>
                  </a:rPr>
                  <a:t>?</a:t>
                </a:r>
              </a:p>
            </p:txBody>
          </p:sp>
        </p:grpSp>
        <p:grpSp>
          <p:nvGrpSpPr>
            <p:cNvPr id="25" name="Group 13"/>
            <p:cNvGrpSpPr>
              <a:grpSpLocks/>
            </p:cNvGrpSpPr>
            <p:nvPr/>
          </p:nvGrpSpPr>
          <p:grpSpPr bwMode="auto">
            <a:xfrm>
              <a:off x="5073252" y="3430191"/>
              <a:ext cx="1104900" cy="1059657"/>
              <a:chOff x="32" y="19"/>
              <a:chExt cx="928" cy="890"/>
            </a:xfrm>
          </p:grpSpPr>
          <p:sp>
            <p:nvSpPr>
              <p:cNvPr id="26" name="Rectangle 14"/>
              <p:cNvSpPr>
                <a:spLocks/>
              </p:cNvSpPr>
              <p:nvPr/>
            </p:nvSpPr>
            <p:spPr bwMode="auto">
              <a:xfrm>
                <a:off x="84" y="19"/>
                <a:ext cx="824" cy="304"/>
              </a:xfrm>
              <a:prstGeom prst="rect">
                <a:avLst/>
              </a:prstGeom>
              <a:noFill/>
              <a:ln w="12700">
                <a:noFill/>
                <a:miter lim="800000"/>
                <a:headEnd/>
                <a:tailEnd/>
              </a:ln>
            </p:spPr>
            <p:txBody>
              <a:bodyPr lIns="0" tIns="0" rIns="54185" bIns="0"/>
              <a:lstStyle/>
              <a:p>
                <a:pPr marL="39686" algn="ctr"/>
                <a:r>
                  <a:rPr lang="en-US" sz="1867" dirty="0">
                    <a:latin typeface="Calibri" pitchFamily="34" charset="0"/>
                    <a:cs typeface="Arial" charset="0"/>
                  </a:rPr>
                  <a:t>Sensors</a:t>
                </a:r>
              </a:p>
            </p:txBody>
          </p:sp>
          <p:sp>
            <p:nvSpPr>
              <p:cNvPr id="27" name="Rectangle 15"/>
              <p:cNvSpPr>
                <a:spLocks/>
              </p:cNvSpPr>
              <p:nvPr/>
            </p:nvSpPr>
            <p:spPr bwMode="auto">
              <a:xfrm>
                <a:off x="32" y="661"/>
                <a:ext cx="928" cy="248"/>
              </a:xfrm>
              <a:prstGeom prst="rect">
                <a:avLst/>
              </a:prstGeom>
              <a:noFill/>
              <a:ln w="12700">
                <a:noFill/>
                <a:miter lim="800000"/>
                <a:headEnd/>
                <a:tailEnd/>
              </a:ln>
            </p:spPr>
            <p:txBody>
              <a:bodyPr lIns="0" tIns="0" rIns="54185" bIns="0"/>
              <a:lstStyle/>
              <a:p>
                <a:pPr marL="39686" algn="ctr"/>
                <a:r>
                  <a:rPr lang="en-US" sz="1867" dirty="0">
                    <a:latin typeface="Calibri" pitchFamily="34" charset="0"/>
                    <a:cs typeface="Arial" charset="0"/>
                  </a:rPr>
                  <a:t>Actuators</a:t>
                </a:r>
              </a:p>
            </p:txBody>
          </p:sp>
        </p:grpSp>
        <p:sp>
          <p:nvSpPr>
            <p:cNvPr id="28" name="AutoShape 16"/>
            <p:cNvSpPr>
              <a:spLocks/>
            </p:cNvSpPr>
            <p:nvPr/>
          </p:nvSpPr>
          <p:spPr bwMode="auto">
            <a:xfrm>
              <a:off x="7815475" y="3194447"/>
              <a:ext cx="853137" cy="1304925"/>
            </a:xfrm>
            <a:prstGeom prst="roundRect">
              <a:avLst>
                <a:gd name="adj" fmla="val 10944"/>
              </a:avLst>
            </a:prstGeom>
            <a:solidFill>
              <a:srgbClr val="9FB0D1"/>
            </a:solidFill>
            <a:ln w="12700">
              <a:solidFill>
                <a:schemeClr val="tx1"/>
              </a:solidFill>
              <a:round/>
              <a:headEnd/>
              <a:tailEnd/>
            </a:ln>
          </p:spPr>
          <p:txBody>
            <a:bodyPr lIns="0" tIns="0" rIns="0" bIns="0"/>
            <a:lstStyle/>
            <a:p>
              <a:endParaRPr lang="en-US" sz="2133">
                <a:latin typeface="Calibri" pitchFamily="34" charset="0"/>
              </a:endParaRPr>
            </a:p>
          </p:txBody>
        </p:sp>
        <p:sp>
          <p:nvSpPr>
            <p:cNvPr id="29" name="Rectangle 17"/>
            <p:cNvSpPr>
              <a:spLocks/>
            </p:cNvSpPr>
            <p:nvPr/>
          </p:nvSpPr>
          <p:spPr bwMode="auto">
            <a:xfrm rot="5400000">
              <a:off x="7696859" y="3589450"/>
              <a:ext cx="1157018" cy="493220"/>
            </a:xfrm>
            <a:prstGeom prst="rect">
              <a:avLst/>
            </a:prstGeom>
            <a:noFill/>
            <a:ln w="12700">
              <a:noFill/>
              <a:miter lim="800000"/>
              <a:headEnd/>
              <a:tailEnd/>
            </a:ln>
          </p:spPr>
          <p:txBody>
            <a:bodyPr lIns="0" tIns="0" rIns="40639" bIns="0"/>
            <a:lstStyle/>
            <a:p>
              <a:pPr marL="39686" algn="ctr"/>
              <a:r>
                <a:rPr lang="en-US" sz="2133" b="1" dirty="0">
                  <a:latin typeface="Calibri" pitchFamily="34" charset="0"/>
                  <a:cs typeface="Arial" charset="0"/>
                </a:rPr>
                <a:t>Environment</a:t>
              </a:r>
            </a:p>
          </p:txBody>
        </p:sp>
        <p:sp>
          <p:nvSpPr>
            <p:cNvPr id="30" name="Line 18"/>
            <p:cNvSpPr>
              <a:spLocks noChangeShapeType="1"/>
            </p:cNvSpPr>
            <p:nvPr/>
          </p:nvSpPr>
          <p:spPr bwMode="auto">
            <a:xfrm rot="10800000" flipH="1">
              <a:off x="6182915" y="3574256"/>
              <a:ext cx="1859756" cy="0"/>
            </a:xfrm>
            <a:prstGeom prst="line">
              <a:avLst/>
            </a:prstGeom>
            <a:noFill/>
            <a:ln w="25400">
              <a:solidFill>
                <a:schemeClr val="tx1"/>
              </a:solidFill>
              <a:round/>
              <a:headEnd type="stealth" w="med" len="med"/>
              <a:tailEnd/>
            </a:ln>
          </p:spPr>
          <p:txBody>
            <a:bodyPr lIns="91439" tIns="45719" rIns="91439" bIns="45719"/>
            <a:lstStyle/>
            <a:p>
              <a:endParaRPr lang="en-US" sz="2133">
                <a:latin typeface="Calibri" pitchFamily="34" charset="0"/>
              </a:endParaRPr>
            </a:p>
          </p:txBody>
        </p:sp>
        <p:sp>
          <p:nvSpPr>
            <p:cNvPr id="31" name="Line 19"/>
            <p:cNvSpPr>
              <a:spLocks noChangeShapeType="1"/>
            </p:cNvSpPr>
            <p:nvPr/>
          </p:nvSpPr>
          <p:spPr bwMode="auto">
            <a:xfrm flipH="1">
              <a:off x="6275783" y="4324350"/>
              <a:ext cx="1760934" cy="0"/>
            </a:xfrm>
            <a:prstGeom prst="line">
              <a:avLst/>
            </a:prstGeom>
            <a:noFill/>
            <a:ln w="25400">
              <a:solidFill>
                <a:schemeClr val="tx1"/>
              </a:solidFill>
              <a:round/>
              <a:headEnd type="stealth" w="med" len="med"/>
              <a:tailEnd/>
            </a:ln>
          </p:spPr>
          <p:txBody>
            <a:bodyPr lIns="91439" tIns="45719" rIns="91439" bIns="45719"/>
            <a:lstStyle/>
            <a:p>
              <a:endParaRPr lang="en-US" sz="2133">
                <a:latin typeface="Calibri" pitchFamily="34" charset="0"/>
              </a:endParaRPr>
            </a:p>
          </p:txBody>
        </p:sp>
        <p:sp>
          <p:nvSpPr>
            <p:cNvPr id="32" name="Rectangle 20"/>
            <p:cNvSpPr>
              <a:spLocks/>
            </p:cNvSpPr>
            <p:nvPr/>
          </p:nvSpPr>
          <p:spPr bwMode="auto">
            <a:xfrm>
              <a:off x="6682977" y="3584972"/>
              <a:ext cx="942975" cy="266700"/>
            </a:xfrm>
            <a:prstGeom prst="rect">
              <a:avLst/>
            </a:prstGeom>
            <a:noFill/>
            <a:ln w="12700">
              <a:noFill/>
              <a:miter lim="800000"/>
              <a:headEnd/>
              <a:tailEnd/>
            </a:ln>
          </p:spPr>
          <p:txBody>
            <a:bodyPr lIns="0" tIns="0" rIns="40639" bIns="0"/>
            <a:lstStyle/>
            <a:p>
              <a:pPr marL="39686" algn="ctr"/>
              <a:r>
                <a:rPr lang="en-US" sz="1467" dirty="0">
                  <a:latin typeface="Calibri" pitchFamily="34" charset="0"/>
                  <a:cs typeface="Arial" charset="0"/>
                </a:rPr>
                <a:t>Percepts</a:t>
              </a:r>
            </a:p>
          </p:txBody>
        </p:sp>
        <p:sp>
          <p:nvSpPr>
            <p:cNvPr id="33" name="Rectangle 21"/>
            <p:cNvSpPr>
              <a:spLocks/>
            </p:cNvSpPr>
            <p:nvPr/>
          </p:nvSpPr>
          <p:spPr bwMode="auto">
            <a:xfrm>
              <a:off x="6749652" y="4324350"/>
              <a:ext cx="809625" cy="304800"/>
            </a:xfrm>
            <a:prstGeom prst="rect">
              <a:avLst/>
            </a:prstGeom>
            <a:noFill/>
            <a:ln w="12700">
              <a:noFill/>
              <a:miter lim="800000"/>
              <a:headEnd/>
              <a:tailEnd/>
            </a:ln>
          </p:spPr>
          <p:txBody>
            <a:bodyPr lIns="0" tIns="0" rIns="40639" bIns="0"/>
            <a:lstStyle/>
            <a:p>
              <a:pPr marL="39686" algn="ctr"/>
              <a:r>
                <a:rPr lang="en-US" sz="1467" dirty="0">
                  <a:latin typeface="Calibri" pitchFamily="34" charset="0"/>
                  <a:cs typeface="Arial" charset="0"/>
                </a:rPr>
                <a:t>Actions</a:t>
              </a:r>
            </a:p>
          </p:txBody>
        </p:sp>
      </p:grpSp>
      <p:pic>
        <p:nvPicPr>
          <p:cNvPr id="46083" name="Picture 3" descr="C:\Temp\ketrina\RationalAgent.png"/>
          <p:cNvPicPr preferRelativeResize="0">
            <a:picLocks noChangeArrowheads="1"/>
          </p:cNvPicPr>
          <p:nvPr/>
        </p:nvPicPr>
        <p:blipFill>
          <a:blip r:embed="rId3" cstate="print"/>
          <a:srcRect/>
          <a:stretch>
            <a:fillRect/>
          </a:stretch>
        </p:blipFill>
        <p:spPr bwMode="auto">
          <a:xfrm flipH="1">
            <a:off x="8026400" y="1490472"/>
            <a:ext cx="3759200" cy="2954528"/>
          </a:xfrm>
          <a:prstGeom prst="rect">
            <a:avLst/>
          </a:prstGeom>
          <a:noFill/>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765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608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499"/>
                                          </p:stCondLst>
                                        </p:cTn>
                                        <p:tgtEl>
                                          <p:spTgt spid="2765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499"/>
                                          </p:stCondLst>
                                        </p:cTn>
                                        <p:tgtEl>
                                          <p:spTgt spid="27653">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27653">
                                            <p:txEl>
                                              <p:pRg st="3" end="3"/>
                                            </p:txEl>
                                          </p:spTgt>
                                        </p:tgtEl>
                                        <p:attrNameLst>
                                          <p:attrName>style.visibility</p:attrName>
                                        </p:attrNameLst>
                                      </p:cBhvr>
                                      <p:to>
                                        <p:strVal val="visible"/>
                                      </p:to>
                                    </p:set>
                                  </p:childTnLst>
                                </p:cTn>
                              </p:par>
                            </p:childTnLst>
                          </p:cTn>
                        </p:par>
                        <p:par>
                          <p:cTn id="23" fill="hold">
                            <p:stCondLst>
                              <p:cond delay="500"/>
                            </p:stCondLst>
                            <p:childTnLst>
                              <p:par>
                                <p:cTn id="24" presetID="1" presetClass="entr" presetSubtype="0" fill="hold" grpId="0" nodeType="afterEffect">
                                  <p:stCondLst>
                                    <p:cond delay="0"/>
                                  </p:stCondLst>
                                  <p:childTnLst>
                                    <p:set>
                                      <p:cBhvr>
                                        <p:cTn id="25" dur="1" fill="hold">
                                          <p:stCondLst>
                                            <p:cond delay="499"/>
                                          </p:stCondLst>
                                        </p:cTn>
                                        <p:tgtEl>
                                          <p:spTgt spid="27653">
                                            <p:txEl>
                                              <p:pRg st="4" end="4"/>
                                            </p:txEl>
                                          </p:spTgt>
                                        </p:tgtEl>
                                        <p:attrNameLst>
                                          <p:attrName>style.visibility</p:attrName>
                                        </p:attrNameLst>
                                      </p:cBhvr>
                                      <p:to>
                                        <p:strVal val="visible"/>
                                      </p:to>
                                    </p:set>
                                  </p:childTnLst>
                                </p:cTn>
                              </p:par>
                            </p:childTnLst>
                          </p:cTn>
                        </p:par>
                        <p:par>
                          <p:cTn id="26" fill="hold">
                            <p:stCondLst>
                              <p:cond delay="1000"/>
                            </p:stCondLst>
                            <p:childTnLst>
                              <p:par>
                                <p:cTn id="27" presetID="1" presetClass="entr" presetSubtype="0" fill="hold" grpId="0" nodeType="afterEffect">
                                  <p:stCondLst>
                                    <p:cond delay="0"/>
                                  </p:stCondLst>
                                  <p:childTnLst>
                                    <p:set>
                                      <p:cBhvr>
                                        <p:cTn id="28" dur="1" fill="hold">
                                          <p:stCondLst>
                                            <p:cond delay="499"/>
                                          </p:stCondLst>
                                        </p:cTn>
                                        <p:tgtEl>
                                          <p:spTgt spid="2765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3" grpId="0" build="p" bldLvl="5" autoUpdateAnimBg="0" advAuto="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1"/>
          <p:cNvPicPr>
            <a:picLocks noChangeAspect="1" noChangeArrowheads="1"/>
          </p:cNvPicPr>
          <p:nvPr/>
        </p:nvPicPr>
        <p:blipFill>
          <a:blip r:embed="rId3" cstate="print"/>
          <a:srcRect/>
          <a:stretch>
            <a:fillRect/>
          </a:stretch>
        </p:blipFill>
        <p:spPr bwMode="auto">
          <a:xfrm>
            <a:off x="2946400" y="1295400"/>
            <a:ext cx="6192712" cy="2743200"/>
          </a:xfrm>
          <a:prstGeom prst="rect">
            <a:avLst/>
          </a:prstGeom>
          <a:noFill/>
          <a:ln w="12700">
            <a:noFill/>
            <a:miter lim="800000"/>
            <a:headEnd/>
            <a:tailEnd/>
          </a:ln>
        </p:spPr>
      </p:pic>
      <p:sp>
        <p:nvSpPr>
          <p:cNvPr id="23556" name="Rectangle 5"/>
          <p:cNvSpPr>
            <a:spLocks noGrp="1" noChangeArrowheads="1"/>
          </p:cNvSpPr>
          <p:nvPr>
            <p:ph type="title"/>
          </p:nvPr>
        </p:nvSpPr>
        <p:spPr/>
        <p:txBody>
          <a:bodyPr rIns="132077">
            <a:noAutofit/>
          </a:bodyPr>
          <a:lstStyle/>
          <a:p>
            <a:r>
              <a:rPr lang="en-US" dirty="0"/>
              <a:t>Pac-Man as an Agent</a:t>
            </a:r>
          </a:p>
        </p:txBody>
      </p:sp>
      <p:sp>
        <p:nvSpPr>
          <p:cNvPr id="23557" name="AutoShape 7"/>
          <p:cNvSpPr>
            <a:spLocks/>
          </p:cNvSpPr>
          <p:nvPr/>
        </p:nvSpPr>
        <p:spPr bwMode="auto">
          <a:xfrm>
            <a:off x="2946401" y="4267197"/>
            <a:ext cx="2873375" cy="1746251"/>
          </a:xfrm>
          <a:prstGeom prst="roundRect">
            <a:avLst>
              <a:gd name="adj" fmla="val 10912"/>
            </a:avLst>
          </a:prstGeom>
          <a:solidFill>
            <a:srgbClr val="9FB0D1"/>
          </a:solidFill>
          <a:ln w="12700">
            <a:solidFill>
              <a:schemeClr val="tx1"/>
            </a:solidFill>
            <a:round/>
            <a:headEnd/>
            <a:tailEnd/>
          </a:ln>
        </p:spPr>
        <p:txBody>
          <a:bodyPr lIns="0" tIns="0" rIns="0" bIns="0"/>
          <a:lstStyle/>
          <a:p>
            <a:endParaRPr lang="en-US" sz="2400">
              <a:latin typeface="Calibri" pitchFamily="34" charset="0"/>
            </a:endParaRPr>
          </a:p>
        </p:txBody>
      </p:sp>
      <p:sp>
        <p:nvSpPr>
          <p:cNvPr id="23558" name="Line 8"/>
          <p:cNvSpPr>
            <a:spLocks noChangeShapeType="1"/>
          </p:cNvSpPr>
          <p:nvPr/>
        </p:nvSpPr>
        <p:spPr bwMode="auto">
          <a:xfrm rot="10800000" flipH="1">
            <a:off x="4433885" y="4896894"/>
            <a:ext cx="0" cy="708025"/>
          </a:xfrm>
          <a:prstGeom prst="line">
            <a:avLst/>
          </a:prstGeom>
          <a:noFill/>
          <a:ln w="25400">
            <a:solidFill>
              <a:schemeClr val="tx1"/>
            </a:solidFill>
            <a:round/>
            <a:headEnd type="stealth" w="med" len="med"/>
            <a:tailEnd/>
          </a:ln>
        </p:spPr>
        <p:txBody>
          <a:bodyPr lIns="91439" tIns="45719" rIns="91439" bIns="45719"/>
          <a:lstStyle/>
          <a:p>
            <a:endParaRPr lang="en-US" sz="2400">
              <a:latin typeface="Calibri" pitchFamily="34" charset="0"/>
            </a:endParaRPr>
          </a:p>
        </p:txBody>
      </p:sp>
      <p:sp>
        <p:nvSpPr>
          <p:cNvPr id="23559" name="Rectangle 9"/>
          <p:cNvSpPr>
            <a:spLocks/>
          </p:cNvSpPr>
          <p:nvPr/>
        </p:nvSpPr>
        <p:spPr bwMode="auto">
          <a:xfrm>
            <a:off x="3048001" y="4302123"/>
            <a:ext cx="1054100" cy="469900"/>
          </a:xfrm>
          <a:prstGeom prst="rect">
            <a:avLst/>
          </a:prstGeom>
          <a:noFill/>
          <a:ln w="12700">
            <a:noFill/>
            <a:miter lim="800000"/>
            <a:headEnd/>
            <a:tailEnd/>
          </a:ln>
        </p:spPr>
        <p:txBody>
          <a:bodyPr lIns="0" tIns="0" rIns="40639" bIns="0"/>
          <a:lstStyle/>
          <a:p>
            <a:pPr marL="39686"/>
            <a:r>
              <a:rPr lang="en-US" sz="2400" b="1" dirty="0">
                <a:latin typeface="Calibri" pitchFamily="34" charset="0"/>
                <a:cs typeface="Arial" charset="0"/>
              </a:rPr>
              <a:t>Agent</a:t>
            </a:r>
          </a:p>
        </p:txBody>
      </p:sp>
      <p:grpSp>
        <p:nvGrpSpPr>
          <p:cNvPr id="23560" name="Group 10"/>
          <p:cNvGrpSpPr>
            <a:grpSpLocks/>
          </p:cNvGrpSpPr>
          <p:nvPr/>
        </p:nvGrpSpPr>
        <p:grpSpPr bwMode="auto">
          <a:xfrm>
            <a:off x="4103685" y="4998492"/>
            <a:ext cx="635000" cy="431800"/>
            <a:chOff x="0" y="0"/>
            <a:chExt cx="400" cy="272"/>
          </a:xfrm>
        </p:grpSpPr>
        <p:sp>
          <p:nvSpPr>
            <p:cNvPr id="23571" name="AutoShape 11"/>
            <p:cNvSpPr>
              <a:spLocks/>
            </p:cNvSpPr>
            <p:nvPr/>
          </p:nvSpPr>
          <p:spPr bwMode="auto">
            <a:xfrm>
              <a:off x="0" y="0"/>
              <a:ext cx="400" cy="272"/>
            </a:xfrm>
            <a:prstGeom prst="roundRect">
              <a:avLst>
                <a:gd name="adj" fmla="val 28120"/>
              </a:avLst>
            </a:prstGeom>
            <a:solidFill>
              <a:srgbClr val="FFFFFF"/>
            </a:solidFill>
            <a:ln w="12700">
              <a:solidFill>
                <a:schemeClr val="tx1"/>
              </a:solidFill>
              <a:round/>
              <a:headEnd/>
              <a:tailEnd/>
            </a:ln>
          </p:spPr>
          <p:txBody>
            <a:bodyPr lIns="0" tIns="0" rIns="0" bIns="0"/>
            <a:lstStyle/>
            <a:p>
              <a:endParaRPr lang="en-US" sz="2400">
                <a:latin typeface="Calibri" pitchFamily="34" charset="0"/>
              </a:endParaRPr>
            </a:p>
          </p:txBody>
        </p:sp>
        <p:sp>
          <p:nvSpPr>
            <p:cNvPr id="23572" name="Rectangle 12"/>
            <p:cNvSpPr>
              <a:spLocks/>
            </p:cNvSpPr>
            <p:nvPr/>
          </p:nvSpPr>
          <p:spPr bwMode="auto">
            <a:xfrm>
              <a:off x="135" y="32"/>
              <a:ext cx="139" cy="236"/>
            </a:xfrm>
            <a:prstGeom prst="rect">
              <a:avLst/>
            </a:prstGeom>
            <a:noFill/>
            <a:ln w="12700">
              <a:noFill/>
              <a:miter lim="800000"/>
              <a:headEnd/>
              <a:tailEnd/>
            </a:ln>
          </p:spPr>
          <p:txBody>
            <a:bodyPr lIns="0" tIns="0" rIns="54185" bIns="0"/>
            <a:lstStyle/>
            <a:p>
              <a:pPr marL="39686" algn="ctr"/>
              <a:r>
                <a:rPr lang="en-US" sz="2400" b="1" dirty="0">
                  <a:latin typeface="Calibri" pitchFamily="34" charset="0"/>
                  <a:cs typeface="Arial" charset="0"/>
                </a:rPr>
                <a:t>?</a:t>
              </a:r>
            </a:p>
          </p:txBody>
        </p:sp>
      </p:grpSp>
      <p:grpSp>
        <p:nvGrpSpPr>
          <p:cNvPr id="23561" name="Group 13"/>
          <p:cNvGrpSpPr>
            <a:grpSpLocks/>
          </p:cNvGrpSpPr>
          <p:nvPr/>
        </p:nvGrpSpPr>
        <p:grpSpPr bwMode="auto">
          <a:xfrm>
            <a:off x="3665536" y="4533901"/>
            <a:ext cx="1473200" cy="1412876"/>
            <a:chOff x="0" y="-6"/>
            <a:chExt cx="928" cy="890"/>
          </a:xfrm>
        </p:grpSpPr>
        <p:sp>
          <p:nvSpPr>
            <p:cNvPr id="23569" name="Rectangle 14"/>
            <p:cNvSpPr>
              <a:spLocks/>
            </p:cNvSpPr>
            <p:nvPr/>
          </p:nvSpPr>
          <p:spPr bwMode="auto">
            <a:xfrm>
              <a:off x="52" y="-6"/>
              <a:ext cx="824" cy="304"/>
            </a:xfrm>
            <a:prstGeom prst="rect">
              <a:avLst/>
            </a:prstGeom>
            <a:noFill/>
            <a:ln w="12700">
              <a:noFill/>
              <a:miter lim="800000"/>
              <a:headEnd/>
              <a:tailEnd/>
            </a:ln>
          </p:spPr>
          <p:txBody>
            <a:bodyPr lIns="0" tIns="0" rIns="54185" bIns="0"/>
            <a:lstStyle/>
            <a:p>
              <a:pPr marL="39686" algn="ctr"/>
              <a:r>
                <a:rPr lang="en-US" sz="2400" dirty="0">
                  <a:latin typeface="Calibri" pitchFamily="34" charset="0"/>
                  <a:cs typeface="Arial" charset="0"/>
                </a:rPr>
                <a:t>Sensors</a:t>
              </a:r>
            </a:p>
          </p:txBody>
        </p:sp>
        <p:sp>
          <p:nvSpPr>
            <p:cNvPr id="23570" name="Rectangle 15"/>
            <p:cNvSpPr>
              <a:spLocks/>
            </p:cNvSpPr>
            <p:nvPr/>
          </p:nvSpPr>
          <p:spPr bwMode="auto">
            <a:xfrm>
              <a:off x="0" y="636"/>
              <a:ext cx="928" cy="248"/>
            </a:xfrm>
            <a:prstGeom prst="rect">
              <a:avLst/>
            </a:prstGeom>
            <a:noFill/>
            <a:ln w="12700">
              <a:noFill/>
              <a:miter lim="800000"/>
              <a:headEnd/>
              <a:tailEnd/>
            </a:ln>
          </p:spPr>
          <p:txBody>
            <a:bodyPr lIns="0" tIns="0" rIns="54185" bIns="0"/>
            <a:lstStyle/>
            <a:p>
              <a:pPr marL="39686" algn="ctr"/>
              <a:r>
                <a:rPr lang="en-US" sz="2400" dirty="0">
                  <a:latin typeface="Calibri" pitchFamily="34" charset="0"/>
                  <a:cs typeface="Arial" charset="0"/>
                </a:rPr>
                <a:t>Actuators</a:t>
              </a:r>
            </a:p>
          </p:txBody>
        </p:sp>
      </p:grpSp>
      <p:sp>
        <p:nvSpPr>
          <p:cNvPr id="23562" name="AutoShape 16"/>
          <p:cNvSpPr>
            <a:spLocks/>
          </p:cNvSpPr>
          <p:nvPr/>
        </p:nvSpPr>
        <p:spPr bwMode="auto">
          <a:xfrm>
            <a:off x="7173911" y="4259263"/>
            <a:ext cx="1905000" cy="1739900"/>
          </a:xfrm>
          <a:prstGeom prst="roundRect">
            <a:avLst>
              <a:gd name="adj" fmla="val 10944"/>
            </a:avLst>
          </a:prstGeom>
          <a:solidFill>
            <a:srgbClr val="9FB0D1"/>
          </a:solidFill>
          <a:ln w="12700">
            <a:solidFill>
              <a:schemeClr val="tx1"/>
            </a:solidFill>
            <a:round/>
            <a:headEnd/>
            <a:tailEnd/>
          </a:ln>
        </p:spPr>
        <p:txBody>
          <a:bodyPr lIns="0" tIns="0" rIns="0" bIns="0"/>
          <a:lstStyle/>
          <a:p>
            <a:endParaRPr lang="en-US" sz="2400">
              <a:latin typeface="Calibri" pitchFamily="34" charset="0"/>
            </a:endParaRPr>
          </a:p>
        </p:txBody>
      </p:sp>
      <p:sp>
        <p:nvSpPr>
          <p:cNvPr id="23563" name="Rectangle 17"/>
          <p:cNvSpPr>
            <a:spLocks/>
          </p:cNvSpPr>
          <p:nvPr/>
        </p:nvSpPr>
        <p:spPr bwMode="auto">
          <a:xfrm>
            <a:off x="7043736" y="4343401"/>
            <a:ext cx="2159000" cy="469900"/>
          </a:xfrm>
          <a:prstGeom prst="rect">
            <a:avLst/>
          </a:prstGeom>
          <a:noFill/>
          <a:ln w="12700">
            <a:noFill/>
            <a:miter lim="800000"/>
            <a:headEnd/>
            <a:tailEnd/>
          </a:ln>
        </p:spPr>
        <p:txBody>
          <a:bodyPr lIns="0" tIns="0" rIns="40639" bIns="0"/>
          <a:lstStyle/>
          <a:p>
            <a:pPr marL="39686" algn="ctr"/>
            <a:r>
              <a:rPr lang="en-US" sz="2400" b="1" dirty="0">
                <a:latin typeface="Calibri" pitchFamily="34" charset="0"/>
                <a:cs typeface="Arial" charset="0"/>
              </a:rPr>
              <a:t>Environment</a:t>
            </a:r>
          </a:p>
        </p:txBody>
      </p:sp>
      <p:sp>
        <p:nvSpPr>
          <p:cNvPr id="23564" name="Line 18"/>
          <p:cNvSpPr>
            <a:spLocks noChangeShapeType="1"/>
          </p:cNvSpPr>
          <p:nvPr/>
        </p:nvSpPr>
        <p:spPr bwMode="auto">
          <a:xfrm rot="10800000" flipH="1">
            <a:off x="5195887" y="4765675"/>
            <a:ext cx="2479675" cy="0"/>
          </a:xfrm>
          <a:prstGeom prst="line">
            <a:avLst/>
          </a:prstGeom>
          <a:noFill/>
          <a:ln w="25400">
            <a:solidFill>
              <a:schemeClr val="tx1"/>
            </a:solidFill>
            <a:round/>
            <a:headEnd type="stealth" w="med" len="med"/>
            <a:tailEnd/>
          </a:ln>
        </p:spPr>
        <p:txBody>
          <a:bodyPr lIns="91439" tIns="45719" rIns="91439" bIns="45719"/>
          <a:lstStyle/>
          <a:p>
            <a:endParaRPr lang="en-US" sz="2400">
              <a:latin typeface="Calibri" pitchFamily="34" charset="0"/>
            </a:endParaRPr>
          </a:p>
        </p:txBody>
      </p:sp>
      <p:sp>
        <p:nvSpPr>
          <p:cNvPr id="23565" name="Line 19"/>
          <p:cNvSpPr>
            <a:spLocks noChangeShapeType="1"/>
          </p:cNvSpPr>
          <p:nvPr/>
        </p:nvSpPr>
        <p:spPr bwMode="auto">
          <a:xfrm flipH="1">
            <a:off x="5319711" y="5765800"/>
            <a:ext cx="2347912" cy="0"/>
          </a:xfrm>
          <a:prstGeom prst="line">
            <a:avLst/>
          </a:prstGeom>
          <a:noFill/>
          <a:ln w="25400">
            <a:solidFill>
              <a:schemeClr val="tx1"/>
            </a:solidFill>
            <a:round/>
            <a:headEnd type="stealth" w="med" len="med"/>
            <a:tailEnd/>
          </a:ln>
        </p:spPr>
        <p:txBody>
          <a:bodyPr lIns="91439" tIns="45719" rIns="91439" bIns="45719"/>
          <a:lstStyle/>
          <a:p>
            <a:endParaRPr lang="en-US" sz="2400">
              <a:latin typeface="Calibri" pitchFamily="34" charset="0"/>
            </a:endParaRPr>
          </a:p>
        </p:txBody>
      </p:sp>
      <p:sp>
        <p:nvSpPr>
          <p:cNvPr id="23566" name="Rectangle 20"/>
          <p:cNvSpPr>
            <a:spLocks/>
          </p:cNvSpPr>
          <p:nvPr/>
        </p:nvSpPr>
        <p:spPr bwMode="auto">
          <a:xfrm>
            <a:off x="5862637" y="4779963"/>
            <a:ext cx="1257300" cy="355600"/>
          </a:xfrm>
          <a:prstGeom prst="rect">
            <a:avLst/>
          </a:prstGeom>
          <a:noFill/>
          <a:ln w="12700">
            <a:noFill/>
            <a:miter lim="800000"/>
            <a:headEnd/>
            <a:tailEnd/>
          </a:ln>
        </p:spPr>
        <p:txBody>
          <a:bodyPr lIns="0" tIns="0" rIns="40639" bIns="0"/>
          <a:lstStyle/>
          <a:p>
            <a:pPr marL="39686" algn="ctr"/>
            <a:r>
              <a:rPr lang="en-US" sz="1600" dirty="0">
                <a:latin typeface="Calibri" pitchFamily="34" charset="0"/>
                <a:cs typeface="Arial" charset="0"/>
              </a:rPr>
              <a:t>Percepts</a:t>
            </a:r>
          </a:p>
        </p:txBody>
      </p:sp>
      <p:sp>
        <p:nvSpPr>
          <p:cNvPr id="23567" name="Rectangle 21"/>
          <p:cNvSpPr>
            <a:spLocks/>
          </p:cNvSpPr>
          <p:nvPr/>
        </p:nvSpPr>
        <p:spPr bwMode="auto">
          <a:xfrm>
            <a:off x="5951537" y="5765800"/>
            <a:ext cx="1079500" cy="406400"/>
          </a:xfrm>
          <a:prstGeom prst="rect">
            <a:avLst/>
          </a:prstGeom>
          <a:noFill/>
          <a:ln w="12700">
            <a:noFill/>
            <a:miter lim="800000"/>
            <a:headEnd/>
            <a:tailEnd/>
          </a:ln>
        </p:spPr>
        <p:txBody>
          <a:bodyPr lIns="0" tIns="0" rIns="40639" bIns="0"/>
          <a:lstStyle/>
          <a:p>
            <a:pPr marL="39686" algn="ctr"/>
            <a:r>
              <a:rPr lang="en-US" sz="1600" dirty="0">
                <a:latin typeface="Calibri" pitchFamily="34" charset="0"/>
                <a:cs typeface="Arial" charset="0"/>
              </a:rPr>
              <a:t>Actions</a:t>
            </a:r>
          </a:p>
        </p:txBody>
      </p:sp>
      <p:sp>
        <p:nvSpPr>
          <p:cNvPr id="20" name="Text Box 4"/>
          <p:cNvSpPr txBox="1">
            <a:spLocks noChangeArrowheads="1"/>
          </p:cNvSpPr>
          <p:nvPr/>
        </p:nvSpPr>
        <p:spPr bwMode="auto">
          <a:xfrm>
            <a:off x="0" y="6477000"/>
            <a:ext cx="8636000" cy="297452"/>
          </a:xfrm>
          <a:prstGeom prst="rect">
            <a:avLst/>
          </a:prstGeom>
          <a:noFill/>
          <a:ln w="9525">
            <a:noFill/>
            <a:miter lim="800000"/>
            <a:headEnd/>
            <a:tailEnd/>
          </a:ln>
        </p:spPr>
        <p:txBody>
          <a:bodyPr wrap="square" lIns="91439" tIns="45719" rIns="91439" bIns="45719">
            <a:spAutoFit/>
          </a:bodyPr>
          <a:lstStyle/>
          <a:p>
            <a:pPr algn="ctr">
              <a:spcBef>
                <a:spcPct val="50000"/>
              </a:spcBef>
            </a:pPr>
            <a:r>
              <a:rPr lang="en-US" sz="1333" dirty="0"/>
              <a:t>Pac-Man is a registered trademark of Namco-Bandai Games, used here for educational purposes</a:t>
            </a:r>
          </a:p>
        </p:txBody>
      </p:sp>
    </p:spTree>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6" name="Rectangle 5"/>
          <p:cNvSpPr>
            <a:spLocks noGrp="1" noChangeArrowheads="1"/>
          </p:cNvSpPr>
          <p:nvPr>
            <p:ph type="title"/>
          </p:nvPr>
        </p:nvSpPr>
        <p:spPr/>
        <p:txBody>
          <a:bodyPr rIns="132077">
            <a:noAutofit/>
          </a:bodyPr>
          <a:lstStyle/>
          <a:p>
            <a:r>
              <a:rPr lang="en-US" dirty="0"/>
              <a:t>Pac-Man as an Agent</a:t>
            </a:r>
          </a:p>
        </p:txBody>
      </p:sp>
    </p:spTree>
    <p:extLst>
      <p:ext uri="{BB962C8B-B14F-4D97-AF65-F5344CB8AC3E}">
        <p14:creationId xmlns:p14="http://schemas.microsoft.com/office/powerpoint/2010/main" val="1906022352"/>
      </p:ext>
    </p:extLst>
  </p:cSld>
  <p:clrMapOvr>
    <a:masterClrMapping/>
  </p:clrMapOvr>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potx" id="{DA11FA2B-8FCA-4322-93DA-6C8F53468DA7}" vid="{856CF231-596A-4CB8-93D6-B29F8EE2888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4948</TotalTime>
  <Words>2020</Words>
  <Application>Microsoft Office PowerPoint</Application>
  <PresentationFormat>Widescreen</PresentationFormat>
  <Paragraphs>435</Paragraphs>
  <Slides>36</Slides>
  <Notes>21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36</vt:i4>
      </vt:variant>
    </vt:vector>
  </HeadingPairs>
  <TitlesOfParts>
    <vt:vector size="44" baseType="lpstr">
      <vt:lpstr>Arial</vt:lpstr>
      <vt:lpstr>Calibri</vt:lpstr>
      <vt:lpstr>Calibri Light</vt:lpstr>
      <vt:lpstr>Courier</vt:lpstr>
      <vt:lpstr>Courier New</vt:lpstr>
      <vt:lpstr>Lucida Grande</vt:lpstr>
      <vt:lpstr>Wingdings</vt:lpstr>
      <vt:lpstr>Office Theme</vt:lpstr>
      <vt:lpstr>Candy Grab Game</vt:lpstr>
      <vt:lpstr>AI: Representation and Problem Solving </vt:lpstr>
      <vt:lpstr>Course Staff</vt:lpstr>
      <vt:lpstr>Course Information</vt:lpstr>
      <vt:lpstr>Announcements</vt:lpstr>
      <vt:lpstr>Today</vt:lpstr>
      <vt:lpstr>Designing Rational Agents</vt:lpstr>
      <vt:lpstr>Pac-Man as an Agent</vt:lpstr>
      <vt:lpstr>Pac-Man as an Agent</vt:lpstr>
      <vt:lpstr>Candy Grab Agent</vt:lpstr>
      <vt:lpstr>Candy Grab Agent</vt:lpstr>
      <vt:lpstr>Candy Grab Agent</vt:lpstr>
      <vt:lpstr>Candy Grab Agent</vt:lpstr>
      <vt:lpstr>Candy Grab Agent</vt:lpstr>
      <vt:lpstr>Candy Grab Agent</vt:lpstr>
      <vt:lpstr> Games – Three “Intelligent” Agents </vt:lpstr>
      <vt:lpstr>Games – Three “Intelligent” Agents </vt:lpstr>
      <vt:lpstr>Games – Three “Intelligent” Agents </vt:lpstr>
      <vt:lpstr>Games – Three “Intelligent” Agents </vt:lpstr>
      <vt:lpstr>PowerPoint Presentation</vt:lpstr>
      <vt:lpstr>Games – Three “Intelligent” Agents </vt:lpstr>
      <vt:lpstr>AI in the News</vt:lpstr>
      <vt:lpstr>Sci-Fi AI?</vt:lpstr>
      <vt:lpstr>What is AI?</vt:lpstr>
      <vt:lpstr>Turing Test</vt:lpstr>
      <vt:lpstr>What is AI?</vt:lpstr>
      <vt:lpstr>AI Definition by John McCarthy</vt:lpstr>
      <vt:lpstr>Rational Decisions</vt:lpstr>
      <vt:lpstr>PowerPoint Presentation</vt:lpstr>
      <vt:lpstr>What About the Brain?</vt:lpstr>
      <vt:lpstr>A Brief History of AI</vt:lpstr>
      <vt:lpstr>A Brief History of AI</vt:lpstr>
      <vt:lpstr>What went wrong?</vt:lpstr>
      <vt:lpstr>A Brief History of AI</vt:lpstr>
      <vt:lpstr>A Brief History of AI</vt:lpstr>
      <vt:lpstr>What Can AI Do?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122 Hash Tables</dc:title>
  <dc:creator>Pat Virtue</dc:creator>
  <cp:lastModifiedBy>Pat Virtue</cp:lastModifiedBy>
  <cp:revision>522</cp:revision>
  <cp:lastPrinted>2018-11-27T13:42:27Z</cp:lastPrinted>
  <dcterms:created xsi:type="dcterms:W3CDTF">2018-10-11T11:39:27Z</dcterms:created>
  <dcterms:modified xsi:type="dcterms:W3CDTF">2019-01-17T01:44:17Z</dcterms:modified>
</cp:coreProperties>
</file>